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2" r:id="rId2"/>
    <p:sldMasterId id="2147483724" r:id="rId3"/>
  </p:sldMasterIdLst>
  <p:notesMasterIdLst>
    <p:notesMasterId r:id="rId15"/>
  </p:notesMasterIdLst>
  <p:handoutMasterIdLst>
    <p:handoutMasterId r:id="rId16"/>
  </p:handoutMasterIdLst>
  <p:sldIdLst>
    <p:sldId id="464" r:id="rId4"/>
    <p:sldId id="458" r:id="rId5"/>
    <p:sldId id="474" r:id="rId6"/>
    <p:sldId id="468" r:id="rId7"/>
    <p:sldId id="469" r:id="rId8"/>
    <p:sldId id="475" r:id="rId9"/>
    <p:sldId id="472" r:id="rId10"/>
    <p:sldId id="476" r:id="rId11"/>
    <p:sldId id="470" r:id="rId12"/>
    <p:sldId id="471" r:id="rId13"/>
    <p:sldId id="300" r:id="rId14"/>
  </p:sldIdLst>
  <p:sldSz cx="12192000" cy="6858000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94B868"/>
    <a:srgbClr val="7DA54D"/>
    <a:srgbClr val="76B531"/>
    <a:srgbClr val="65863E"/>
    <a:srgbClr val="DD784F"/>
    <a:srgbClr val="CEC3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73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800" b="1" i="0" baseline="0">
                <a:effectLst/>
              </a:rPr>
              <a:t>Izdevumi zinātniski pētnieciskajam darbam no IKP un zinātniskais personāls (2009=100, CSP) </a:t>
            </a:r>
            <a:endParaRPr lang="lv-LV">
              <a:effectLst/>
            </a:endParaRPr>
          </a:p>
        </c:rich>
      </c:tx>
      <c:layout>
        <c:manualLayout>
          <c:xMode val="edge"/>
          <c:yMode val="edge"/>
          <c:x val="0.11409075688139224"/>
          <c:y val="3.26864041931251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5.7244509077920544E-2"/>
          <c:y val="0.16174987222489964"/>
          <c:w val="0.61063722441742174"/>
          <c:h val="0.7288956606653656"/>
        </c:manualLayout>
      </c:layout>
      <c:lineChart>
        <c:grouping val="standard"/>
        <c:varyColors val="0"/>
        <c:ser>
          <c:idx val="0"/>
          <c:order val="0"/>
          <c:tx>
            <c:strRef>
              <c:f>'ZIG030 (2)'!$A$4</c:f>
              <c:strCache>
                <c:ptCount val="1"/>
                <c:pt idx="0">
                  <c:v>UZŅĒMĒJDARBĪBAS SEKTORS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'ZIG030 (2)'!$B$3:$K$3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strCache>
            </c:strRef>
          </c:cat>
          <c:val>
            <c:numRef>
              <c:f>'ZIG030 (2)'!$B$4:$K$4</c:f>
              <c:numCache>
                <c:formatCode>0.0</c:formatCode>
                <c:ptCount val="10"/>
                <c:pt idx="0">
                  <c:v>100</c:v>
                </c:pt>
                <c:pt idx="1">
                  <c:v>130.96774193548387</c:v>
                </c:pt>
                <c:pt idx="2">
                  <c:v>126.77419354838707</c:v>
                </c:pt>
                <c:pt idx="3">
                  <c:v>106.12903225806451</c:v>
                </c:pt>
                <c:pt idx="4">
                  <c:v>127.09677419354838</c:v>
                </c:pt>
                <c:pt idx="5">
                  <c:v>186.45161290322579</c:v>
                </c:pt>
                <c:pt idx="6">
                  <c:v>121.29032258064515</c:v>
                </c:pt>
                <c:pt idx="7">
                  <c:v>87.096774193548384</c:v>
                </c:pt>
                <c:pt idx="8">
                  <c:v>120.96774193548387</c:v>
                </c:pt>
                <c:pt idx="9">
                  <c:v>149.35483870967741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F6-46DE-A2AC-A930A8E8ABD1}"/>
            </c:ext>
          </c:extLst>
        </c:ser>
        <c:ser>
          <c:idx val="1"/>
          <c:order val="1"/>
          <c:tx>
            <c:strRef>
              <c:f>'ZIG030 (2)'!$A$5</c:f>
              <c:strCache>
                <c:ptCount val="1"/>
                <c:pt idx="0">
                  <c:v>VALSTS SEKTORS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'ZIG030 (2)'!$B$3:$K$3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strCache>
            </c:strRef>
          </c:cat>
          <c:val>
            <c:numRef>
              <c:f>'ZIG030 (2)'!$B$5:$K$5</c:f>
              <c:numCache>
                <c:formatCode>0.0</c:formatCode>
                <c:ptCount val="10"/>
                <c:pt idx="0">
                  <c:v>100</c:v>
                </c:pt>
                <c:pt idx="1">
                  <c:v>119.43127962085308</c:v>
                </c:pt>
                <c:pt idx="2">
                  <c:v>156.39810426540285</c:v>
                </c:pt>
                <c:pt idx="3">
                  <c:v>186.72985781990519</c:v>
                </c:pt>
                <c:pt idx="4">
                  <c:v>190.99526066350708</c:v>
                </c:pt>
                <c:pt idx="5">
                  <c:v>184.83412322274879</c:v>
                </c:pt>
                <c:pt idx="6">
                  <c:v>184.83412322274879</c:v>
                </c:pt>
                <c:pt idx="7">
                  <c:v>166.35071090047393</c:v>
                </c:pt>
                <c:pt idx="8">
                  <c:v>170.61611374407582</c:v>
                </c:pt>
                <c:pt idx="9">
                  <c:v>200.94786729857819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F6-46DE-A2AC-A930A8E8ABD1}"/>
            </c:ext>
          </c:extLst>
        </c:ser>
        <c:ser>
          <c:idx val="2"/>
          <c:order val="2"/>
          <c:tx>
            <c:strRef>
              <c:f>'ZIG030 (2)'!$A$6</c:f>
              <c:strCache>
                <c:ptCount val="1"/>
                <c:pt idx="0">
                  <c:v>AUGSTĀKĀS IZGLĪTĪBAS SEKTORS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'ZIG030 (2)'!$B$3:$K$3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strCache>
            </c:strRef>
          </c:cat>
          <c:val>
            <c:numRef>
              <c:f>'ZIG030 (2)'!$B$6:$K$6</c:f>
              <c:numCache>
                <c:formatCode>0.0</c:formatCode>
                <c:ptCount val="10"/>
                <c:pt idx="0">
                  <c:v>100</c:v>
                </c:pt>
                <c:pt idx="1">
                  <c:v>131.92771084337346</c:v>
                </c:pt>
                <c:pt idx="2">
                  <c:v>208.43373493975901</c:v>
                </c:pt>
                <c:pt idx="3">
                  <c:v>220.18072289156626</c:v>
                </c:pt>
                <c:pt idx="4">
                  <c:v>180.12048192771081</c:v>
                </c:pt>
                <c:pt idx="5">
                  <c:v>198.79518072289156</c:v>
                </c:pt>
                <c:pt idx="6">
                  <c:v>227.71084337349393</c:v>
                </c:pt>
                <c:pt idx="7">
                  <c:v>145.48192771084337</c:v>
                </c:pt>
                <c:pt idx="8">
                  <c:v>193.97590361445782</c:v>
                </c:pt>
                <c:pt idx="9">
                  <c:v>293.67469879518069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F6-46DE-A2AC-A930A8E8ABD1}"/>
            </c:ext>
          </c:extLst>
        </c:ser>
        <c:ser>
          <c:idx val="3"/>
          <c:order val="3"/>
          <c:tx>
            <c:strRef>
              <c:f>'ZIG030 (2)'!$A$7</c:f>
              <c:strCache>
                <c:ptCount val="1"/>
                <c:pt idx="0">
                  <c:v>KOPĒJAIS FINANSĒJUMS ZINĀTNISKI PĒTNIECISKAJAM DARBAM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'ZIG030 (2)'!$B$3:$K$3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strCache>
            </c:strRef>
          </c:cat>
          <c:val>
            <c:numRef>
              <c:f>'ZIG030 (2)'!$B$7:$K$7</c:f>
              <c:numCache>
                <c:formatCode>0.0</c:formatCode>
                <c:ptCount val="10"/>
                <c:pt idx="0">
                  <c:v>100</c:v>
                </c:pt>
                <c:pt idx="1">
                  <c:v>128.63849765258215</c:v>
                </c:pt>
                <c:pt idx="2">
                  <c:v>165.96244131455398</c:v>
                </c:pt>
                <c:pt idx="3">
                  <c:v>170.65727699530518</c:v>
                </c:pt>
                <c:pt idx="4">
                  <c:v>163.73239436619718</c:v>
                </c:pt>
                <c:pt idx="5">
                  <c:v>191.07981220657277</c:v>
                </c:pt>
                <c:pt idx="6">
                  <c:v>178.63849765258215</c:v>
                </c:pt>
                <c:pt idx="7">
                  <c:v>129.57746478873241</c:v>
                </c:pt>
                <c:pt idx="8">
                  <c:v>161.85446009389673</c:v>
                </c:pt>
                <c:pt idx="9">
                  <c:v>218.54460093896711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EF6-46DE-A2AC-A930A8E8ABD1}"/>
            </c:ext>
          </c:extLst>
        </c:ser>
        <c:ser>
          <c:idx val="4"/>
          <c:order val="4"/>
          <c:tx>
            <c:strRef>
              <c:f>'ZIG030 (2)'!$A$8</c:f>
              <c:strCache>
                <c:ptCount val="1"/>
                <c:pt idx="0">
                  <c:v>ZINĀTNISKI PĒTNIECISKĀ DARBA IZMAKSAS PROCENTOS NO IKP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'ZIG030 (2)'!$B$3:$K$3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strCache>
            </c:strRef>
          </c:cat>
          <c:val>
            <c:numRef>
              <c:f>'ZIG030 (2)'!$B$8:$K$8</c:f>
              <c:numCache>
                <c:formatCode>0.00</c:formatCode>
                <c:ptCount val="10"/>
                <c:pt idx="0">
                  <c:v>100</c:v>
                </c:pt>
                <c:pt idx="1">
                  <c:v>130.43478260869563</c:v>
                </c:pt>
                <c:pt idx="2">
                  <c:v>152.17391304347825</c:v>
                </c:pt>
                <c:pt idx="3">
                  <c:v>143.47826086956522</c:v>
                </c:pt>
                <c:pt idx="4">
                  <c:v>130.43478260869563</c:v>
                </c:pt>
                <c:pt idx="5">
                  <c:v>149.99999999999997</c:v>
                </c:pt>
                <c:pt idx="6">
                  <c:v>134.78260869565219</c:v>
                </c:pt>
                <c:pt idx="7">
                  <c:v>95.65217391304347</c:v>
                </c:pt>
                <c:pt idx="8">
                  <c:v>110.86956521739131</c:v>
                </c:pt>
                <c:pt idx="9">
                  <c:v>136.95652173913041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EF6-46DE-A2AC-A930A8E8ABD1}"/>
            </c:ext>
          </c:extLst>
        </c:ser>
        <c:ser>
          <c:idx val="5"/>
          <c:order val="5"/>
          <c:tx>
            <c:strRef>
              <c:f>'ZIG030 (2)'!$A$9</c:f>
              <c:strCache>
                <c:ptCount val="1"/>
                <c:pt idx="0">
                  <c:v>ZINĀTNISKAIS PERSONĀLS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'ZIG030 (2)'!$B$3:$K$3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strCache>
            </c:strRef>
          </c:cat>
          <c:val>
            <c:numRef>
              <c:f>'ZIG030 (2)'!$B$9:$K$9</c:f>
              <c:numCache>
                <c:formatCode>General</c:formatCode>
                <c:ptCount val="10"/>
                <c:pt idx="0">
                  <c:v>100</c:v>
                </c:pt>
                <c:pt idx="1">
                  <c:v>107.59458713062691</c:v>
                </c:pt>
                <c:pt idx="2">
                  <c:v>109.00303783485225</c:v>
                </c:pt>
                <c:pt idx="3">
                  <c:v>107.81552057442696</c:v>
                </c:pt>
                <c:pt idx="4">
                  <c:v>100.11046672190002</c:v>
                </c:pt>
                <c:pt idx="5">
                  <c:v>103.50731842032587</c:v>
                </c:pt>
                <c:pt idx="6">
                  <c:v>99.77906655619995</c:v>
                </c:pt>
                <c:pt idx="7">
                  <c:v>87.047776857221763</c:v>
                </c:pt>
                <c:pt idx="8">
                  <c:v>96.161281413974038</c:v>
                </c:pt>
                <c:pt idx="9">
                  <c:v>101.87793427230048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EF6-46DE-A2AC-A930A8E8AB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7553728"/>
        <c:axId val="197548808"/>
      </c:lineChart>
      <c:catAx>
        <c:axId val="19755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97548808"/>
        <c:crosses val="autoZero"/>
        <c:auto val="1"/>
        <c:lblAlgn val="ctr"/>
        <c:lblOffset val="100"/>
        <c:noMultiLvlLbl val="0"/>
      </c:catAx>
      <c:valAx>
        <c:axId val="197548808"/>
        <c:scaling>
          <c:orientation val="minMax"/>
          <c:max val="30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97553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488271894324271"/>
          <c:y val="0.17443147167499581"/>
          <c:w val="0.31391203681556817"/>
          <c:h val="0.796894696796182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776458027492325"/>
          <c:y val="0.12977831231716563"/>
          <c:w val="0.84534025696710868"/>
          <c:h val="0.6315624899986765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8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7A11-4F09-9FF5-8D4183489E90}"/>
              </c:ext>
            </c:extLst>
          </c:dPt>
          <c:dPt>
            <c:idx val="2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7A11-4F09-9FF5-8D4183489E90}"/>
              </c:ext>
            </c:extLst>
          </c:dPt>
          <c:dLbls>
            <c:dLbl>
              <c:idx val="8"/>
              <c:layout>
                <c:manualLayout>
                  <c:x val="1.6376412608555168E-2"/>
                  <c:y val="-1.647785609685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11-4F09-9FF5-8D4183489E90}"/>
                </c:ext>
              </c:extLst>
            </c:dLbl>
            <c:dLbl>
              <c:idx val="2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11-4F09-9FF5-8D4183489E9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[pat_ep_ntot.xls]apr!$A$10:$A$38</c:f>
              <c:strCache>
                <c:ptCount val="29"/>
                <c:pt idx="0">
                  <c:v>Sweden</c:v>
                </c:pt>
                <c:pt idx="1">
                  <c:v>Denmark</c:v>
                </c:pt>
                <c:pt idx="2">
                  <c:v>Finland</c:v>
                </c:pt>
                <c:pt idx="3">
                  <c:v>Austria</c:v>
                </c:pt>
                <c:pt idx="4">
                  <c:v>Germany</c:v>
                </c:pt>
                <c:pt idx="5">
                  <c:v>Netherlands</c:v>
                </c:pt>
                <c:pt idx="6">
                  <c:v>Belgium</c:v>
                </c:pt>
                <c:pt idx="7">
                  <c:v>France</c:v>
                </c:pt>
                <c:pt idx="8">
                  <c:v>EU28</c:v>
                </c:pt>
                <c:pt idx="9">
                  <c:v>Luxembourg</c:v>
                </c:pt>
                <c:pt idx="10">
                  <c:v>United Kingdom</c:v>
                </c:pt>
                <c:pt idx="11">
                  <c:v>Ireland</c:v>
                </c:pt>
                <c:pt idx="12">
                  <c:v>Italy</c:v>
                </c:pt>
                <c:pt idx="13">
                  <c:v>Slovenia</c:v>
                </c:pt>
                <c:pt idx="14">
                  <c:v>Spain</c:v>
                </c:pt>
                <c:pt idx="15">
                  <c:v>Czechia</c:v>
                </c:pt>
                <c:pt idx="16">
                  <c:v>Estonia</c:v>
                </c:pt>
                <c:pt idx="17">
                  <c:v>Hungary</c:v>
                </c:pt>
                <c:pt idx="18">
                  <c:v>Poland</c:v>
                </c:pt>
                <c:pt idx="19">
                  <c:v>Malta</c:v>
                </c:pt>
                <c:pt idx="20">
                  <c:v>Portugal</c:v>
                </c:pt>
                <c:pt idx="21">
                  <c:v>Latvia</c:v>
                </c:pt>
                <c:pt idx="22">
                  <c:v>Cyprus</c:v>
                </c:pt>
                <c:pt idx="23">
                  <c:v>Slovakia</c:v>
                </c:pt>
                <c:pt idx="24">
                  <c:v>Greece</c:v>
                </c:pt>
                <c:pt idx="25">
                  <c:v>Lithuania</c:v>
                </c:pt>
                <c:pt idx="26">
                  <c:v>Romania</c:v>
                </c:pt>
                <c:pt idx="27">
                  <c:v>Croatia</c:v>
                </c:pt>
                <c:pt idx="28">
                  <c:v>Bulgaria</c:v>
                </c:pt>
              </c:strCache>
            </c:strRef>
          </c:cat>
          <c:val>
            <c:numRef>
              <c:f>[pat_ep_ntot.xls]apr!$B$10:$B$38</c:f>
              <c:numCache>
                <c:formatCode>#,##0.00</c:formatCode>
                <c:ptCount val="29"/>
                <c:pt idx="0">
                  <c:v>283.45999999999998</c:v>
                </c:pt>
                <c:pt idx="1">
                  <c:v>246.61</c:v>
                </c:pt>
                <c:pt idx="2">
                  <c:v>235.68</c:v>
                </c:pt>
                <c:pt idx="3">
                  <c:v>231.35</c:v>
                </c:pt>
                <c:pt idx="4">
                  <c:v>228.81</c:v>
                </c:pt>
                <c:pt idx="5">
                  <c:v>203.59</c:v>
                </c:pt>
                <c:pt idx="6">
                  <c:v>145.83000000000001</c:v>
                </c:pt>
                <c:pt idx="7">
                  <c:v>141.85</c:v>
                </c:pt>
                <c:pt idx="8">
                  <c:v>106.84</c:v>
                </c:pt>
                <c:pt idx="9">
                  <c:v>93.94</c:v>
                </c:pt>
                <c:pt idx="10">
                  <c:v>82.62</c:v>
                </c:pt>
                <c:pt idx="11">
                  <c:v>77.64</c:v>
                </c:pt>
                <c:pt idx="12">
                  <c:v>68.459999999999994</c:v>
                </c:pt>
                <c:pt idx="13">
                  <c:v>55.3</c:v>
                </c:pt>
                <c:pt idx="14">
                  <c:v>35.56</c:v>
                </c:pt>
                <c:pt idx="15">
                  <c:v>33.78</c:v>
                </c:pt>
                <c:pt idx="16">
                  <c:v>27.6</c:v>
                </c:pt>
                <c:pt idx="17">
                  <c:v>20.079999999999998</c:v>
                </c:pt>
                <c:pt idx="18">
                  <c:v>18.079999999999998</c:v>
                </c:pt>
                <c:pt idx="19">
                  <c:v>14.4</c:v>
                </c:pt>
                <c:pt idx="20">
                  <c:v>13.8</c:v>
                </c:pt>
                <c:pt idx="21">
                  <c:v>11.41</c:v>
                </c:pt>
                <c:pt idx="22">
                  <c:v>10.62</c:v>
                </c:pt>
                <c:pt idx="23">
                  <c:v>10.14</c:v>
                </c:pt>
                <c:pt idx="24">
                  <c:v>8.3800000000000008</c:v>
                </c:pt>
                <c:pt idx="25">
                  <c:v>7.57</c:v>
                </c:pt>
                <c:pt idx="26">
                  <c:v>5.07</c:v>
                </c:pt>
                <c:pt idx="27">
                  <c:v>4.8</c:v>
                </c:pt>
                <c:pt idx="28">
                  <c:v>4.13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11-4F09-9FF5-8D4183489E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296512"/>
        <c:axId val="65300160"/>
      </c:barChart>
      <c:catAx>
        <c:axId val="87296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65300160"/>
        <c:crosses val="autoZero"/>
        <c:auto val="1"/>
        <c:lblAlgn val="ctr"/>
        <c:lblOffset val="100"/>
        <c:noMultiLvlLbl val="0"/>
      </c:catAx>
      <c:valAx>
        <c:axId val="6530016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872965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800" b="1" dirty="0"/>
              <a:t>Augsto</a:t>
            </a:r>
            <a:r>
              <a:rPr lang="lv-LV" sz="1800" b="1" baseline="0" dirty="0"/>
              <a:t> tehnoloģiju produktu īpatsvars eksportā (2018.gads, </a:t>
            </a:r>
            <a:r>
              <a:rPr lang="lv-LV" sz="1800" b="1" baseline="0" dirty="0" err="1"/>
              <a:t>Eurostat</a:t>
            </a:r>
            <a:r>
              <a:rPr lang="lv-LV" sz="1800" b="1" baseline="0" dirty="0"/>
              <a:t>)</a:t>
            </a:r>
            <a:endParaRPr lang="en-US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'apr2018'!$B$8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64F-45DC-AE3A-A1D1EC7847C0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64F-45DC-AE3A-A1D1EC7847C0}"/>
              </c:ext>
            </c:extLst>
          </c:dPt>
          <c:dLbls>
            <c:dLbl>
              <c:idx val="4"/>
              <c:layout>
                <c:manualLayout>
                  <c:x val="2.2429932951573125E-2"/>
                  <c:y val="-2.4955478752192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4F-45DC-AE3A-A1D1EC7847C0}"/>
                </c:ext>
              </c:extLst>
            </c:dLbl>
            <c:dLbl>
              <c:idx val="12"/>
              <c:layout>
                <c:manualLayout>
                  <c:x val="1.246107386198498E-2"/>
                  <c:y val="0"/>
                </c:manualLayout>
              </c:layout>
              <c:tx>
                <c:rich>
                  <a:bodyPr/>
                  <a:lstStyle/>
                  <a:p>
                    <a:fld id="{2AA99741-AD56-4F43-9DF0-16F376A55EE3}" type="VALUE">
                      <a:rPr lang="en-US" sz="1000" baseline="0"/>
                      <a:pPr/>
                      <a:t>[VALUE]</a:t>
                    </a:fld>
                    <a:endParaRPr lang="lv-LV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64F-45DC-AE3A-A1D1EC7847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'apr2018'!$A$9:$A$37</c:f>
              <c:strCache>
                <c:ptCount val="29"/>
                <c:pt idx="0">
                  <c:v>Ireland</c:v>
                </c:pt>
                <c:pt idx="1">
                  <c:v>Malta</c:v>
                </c:pt>
                <c:pt idx="2">
                  <c:v>Netherlands</c:v>
                </c:pt>
                <c:pt idx="3">
                  <c:v>France</c:v>
                </c:pt>
                <c:pt idx="4">
                  <c:v>EU28</c:v>
                </c:pt>
                <c:pt idx="5">
                  <c:v>Czechia</c:v>
                </c:pt>
                <c:pt idx="6">
                  <c:v>United Kingdom</c:v>
                </c:pt>
                <c:pt idx="7">
                  <c:v>Hungary</c:v>
                </c:pt>
                <c:pt idx="8">
                  <c:v>Germany </c:v>
                </c:pt>
                <c:pt idx="9">
                  <c:v>Austria</c:v>
                </c:pt>
                <c:pt idx="10">
                  <c:v>Estonia</c:v>
                </c:pt>
                <c:pt idx="11">
                  <c:v>Sweden</c:v>
                </c:pt>
                <c:pt idx="12">
                  <c:v>Latvia</c:v>
                </c:pt>
                <c:pt idx="13">
                  <c:v>Belgium</c:v>
                </c:pt>
                <c:pt idx="14">
                  <c:v>Slovakia</c:v>
                </c:pt>
                <c:pt idx="15">
                  <c:v>Cyprus</c:v>
                </c:pt>
                <c:pt idx="16">
                  <c:v>Denmark</c:v>
                </c:pt>
                <c:pt idx="17">
                  <c:v>Poland</c:v>
                </c:pt>
                <c:pt idx="18">
                  <c:v>Romania</c:v>
                </c:pt>
                <c:pt idx="19">
                  <c:v>Croatia</c:v>
                </c:pt>
                <c:pt idx="20">
                  <c:v>Lithuania</c:v>
                </c:pt>
                <c:pt idx="21">
                  <c:v>Italy</c:v>
                </c:pt>
                <c:pt idx="22">
                  <c:v>Luxembourg</c:v>
                </c:pt>
                <c:pt idx="23">
                  <c:v>Finland</c:v>
                </c:pt>
                <c:pt idx="24">
                  <c:v>Bulgaria</c:v>
                </c:pt>
                <c:pt idx="25">
                  <c:v>Slovenia</c:v>
                </c:pt>
                <c:pt idx="26">
                  <c:v>Spain</c:v>
                </c:pt>
                <c:pt idx="27">
                  <c:v>Greece</c:v>
                </c:pt>
                <c:pt idx="28">
                  <c:v>Portugal</c:v>
                </c:pt>
              </c:strCache>
            </c:strRef>
          </c:cat>
          <c:val>
            <c:numRef>
              <c:f>'apr2018'!$B$9:$B$37</c:f>
              <c:numCache>
                <c:formatCode>#,##0.##########</c:formatCode>
                <c:ptCount val="29"/>
                <c:pt idx="0">
                  <c:v>34.700000000000003</c:v>
                </c:pt>
                <c:pt idx="1">
                  <c:v>25.6</c:v>
                </c:pt>
                <c:pt idx="2">
                  <c:v>21.3</c:v>
                </c:pt>
                <c:pt idx="3">
                  <c:v>20.5</c:v>
                </c:pt>
                <c:pt idx="4">
                  <c:v>17.899999999999999</c:v>
                </c:pt>
                <c:pt idx="5">
                  <c:v>17.8</c:v>
                </c:pt>
                <c:pt idx="6">
                  <c:v>16.7</c:v>
                </c:pt>
                <c:pt idx="7">
                  <c:v>15.6</c:v>
                </c:pt>
                <c:pt idx="8">
                  <c:v>15.1</c:v>
                </c:pt>
                <c:pt idx="9">
                  <c:v>13.8</c:v>
                </c:pt>
                <c:pt idx="10">
                  <c:v>11.5</c:v>
                </c:pt>
                <c:pt idx="11">
                  <c:v>11.3</c:v>
                </c:pt>
                <c:pt idx="12">
                  <c:v>11.2</c:v>
                </c:pt>
                <c:pt idx="13">
                  <c:v>10.3</c:v>
                </c:pt>
                <c:pt idx="14">
                  <c:v>9.6</c:v>
                </c:pt>
                <c:pt idx="15">
                  <c:v>9.5</c:v>
                </c:pt>
                <c:pt idx="16">
                  <c:v>9.4</c:v>
                </c:pt>
                <c:pt idx="17">
                  <c:v>8.4</c:v>
                </c:pt>
                <c:pt idx="18">
                  <c:v>8.4</c:v>
                </c:pt>
                <c:pt idx="19">
                  <c:v>8.1</c:v>
                </c:pt>
                <c:pt idx="20">
                  <c:v>7.9</c:v>
                </c:pt>
                <c:pt idx="21">
                  <c:v>7.8</c:v>
                </c:pt>
                <c:pt idx="22">
                  <c:v>7.2</c:v>
                </c:pt>
                <c:pt idx="23">
                  <c:v>6.1</c:v>
                </c:pt>
                <c:pt idx="24">
                  <c:v>5.9</c:v>
                </c:pt>
                <c:pt idx="25">
                  <c:v>5.8</c:v>
                </c:pt>
                <c:pt idx="26">
                  <c:v>5.5</c:v>
                </c:pt>
                <c:pt idx="27">
                  <c:v>4.5</c:v>
                </c:pt>
                <c:pt idx="28" formatCode="#,##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4F-45DC-AE3A-A1D1EC7847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917376"/>
        <c:axId val="82520320"/>
      </c:barChart>
      <c:catAx>
        <c:axId val="8291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82520320"/>
        <c:crosses val="autoZero"/>
        <c:auto val="1"/>
        <c:lblAlgn val="ctr"/>
        <c:lblOffset val="100"/>
        <c:noMultiLvlLbl val="0"/>
      </c:catAx>
      <c:valAx>
        <c:axId val="8252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##########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82917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600" b="1" dirty="0"/>
              <a:t>Uzņēmumu, kuri ir ieviesuši inovācijas vai veic inovācijas aktivitātes, īpatsvars no visiem rūpniecības nozares (</a:t>
            </a:r>
            <a:r>
              <a:rPr lang="lv-LV" sz="1600" b="1" dirty="0" err="1"/>
              <a:t>industry</a:t>
            </a:r>
            <a:r>
              <a:rPr lang="lv-LV" sz="1600" b="1" dirty="0"/>
              <a:t>) uzņēmumiem (2016.g, </a:t>
            </a:r>
            <a:r>
              <a:rPr lang="lv-LV" sz="1600" b="1" dirty="0" err="1"/>
              <a:t>Eurostat</a:t>
            </a:r>
            <a:r>
              <a:rPr lang="lv-LV" sz="1600" b="1" dirty="0"/>
              <a:t>) </a:t>
            </a:r>
            <a:endParaRPr lang="en-US" sz="1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apr!$B$13</c:f>
              <c:strCache>
                <c:ptCount val="1"/>
                <c:pt idx="0">
                  <c:v>Enterprises that have either introduced an innovation or have any kind of innovation activity (including enterprises with abandoned/suspended or on-going innovation activities)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B53-4BA9-A3A9-8F8CED4763FB}"/>
              </c:ext>
            </c:extLst>
          </c:dPt>
          <c:dPt>
            <c:idx val="2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B53-4BA9-A3A9-8F8CED4763FB}"/>
              </c:ext>
            </c:extLst>
          </c:dPt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53-4BA9-A3A9-8F8CED4763FB}"/>
                </c:ext>
              </c:extLst>
            </c:dLbl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53-4BA9-A3A9-8F8CED4763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apr!$A$14:$A$42</c:f>
              <c:strCache>
                <c:ptCount val="29"/>
                <c:pt idx="0">
                  <c:v>Belgium</c:v>
                </c:pt>
                <c:pt idx="1">
                  <c:v>Finland</c:v>
                </c:pt>
                <c:pt idx="2">
                  <c:v>Germany</c:v>
                </c:pt>
                <c:pt idx="3">
                  <c:v>Luxembourg</c:v>
                </c:pt>
                <c:pt idx="4">
                  <c:v>Netherlands</c:v>
                </c:pt>
                <c:pt idx="5">
                  <c:v>Portugal</c:v>
                </c:pt>
                <c:pt idx="6">
                  <c:v>Austria</c:v>
                </c:pt>
                <c:pt idx="7">
                  <c:v>Ireland</c:v>
                </c:pt>
                <c:pt idx="8">
                  <c:v>France</c:v>
                </c:pt>
                <c:pt idx="9">
                  <c:v>Greece</c:v>
                </c:pt>
                <c:pt idx="10">
                  <c:v>United Kingdom</c:v>
                </c:pt>
                <c:pt idx="11">
                  <c:v>Italy</c:v>
                </c:pt>
                <c:pt idx="12">
                  <c:v>Sweden</c:v>
                </c:pt>
                <c:pt idx="13">
                  <c:v>Estonia</c:v>
                </c:pt>
                <c:pt idx="14">
                  <c:v>EU28</c:v>
                </c:pt>
                <c:pt idx="15">
                  <c:v>Denmark</c:v>
                </c:pt>
                <c:pt idx="16">
                  <c:v>Lithuania</c:v>
                </c:pt>
                <c:pt idx="17">
                  <c:v>Czechia</c:v>
                </c:pt>
                <c:pt idx="18">
                  <c:v>Croatia</c:v>
                </c:pt>
                <c:pt idx="19">
                  <c:v>Slovenia</c:v>
                </c:pt>
                <c:pt idx="20">
                  <c:v>Spain</c:v>
                </c:pt>
                <c:pt idx="21">
                  <c:v>Cyprus</c:v>
                </c:pt>
                <c:pt idx="22">
                  <c:v>Malta</c:v>
                </c:pt>
                <c:pt idx="23">
                  <c:v>Slovakia</c:v>
                </c:pt>
                <c:pt idx="24">
                  <c:v>Latvia</c:v>
                </c:pt>
                <c:pt idx="25">
                  <c:v>Bulgaria</c:v>
                </c:pt>
                <c:pt idx="26">
                  <c:v>Hungary</c:v>
                </c:pt>
                <c:pt idx="27">
                  <c:v>Poland</c:v>
                </c:pt>
                <c:pt idx="28">
                  <c:v>Romania</c:v>
                </c:pt>
              </c:strCache>
            </c:strRef>
          </c:cat>
          <c:val>
            <c:numRef>
              <c:f>apr!$B$14:$B$42</c:f>
              <c:numCache>
                <c:formatCode>#,##0.0</c:formatCode>
                <c:ptCount val="29"/>
                <c:pt idx="0">
                  <c:v>73.599999999999994</c:v>
                </c:pt>
                <c:pt idx="1">
                  <c:v>70.099999999999994</c:v>
                </c:pt>
                <c:pt idx="2">
                  <c:v>68.900000000000006</c:v>
                </c:pt>
                <c:pt idx="3">
                  <c:v>65.8</c:v>
                </c:pt>
                <c:pt idx="4">
                  <c:v>63.9</c:v>
                </c:pt>
                <c:pt idx="5">
                  <c:v>63.9</c:v>
                </c:pt>
                <c:pt idx="6">
                  <c:v>63.3</c:v>
                </c:pt>
                <c:pt idx="7">
                  <c:v>63.2</c:v>
                </c:pt>
                <c:pt idx="8">
                  <c:v>59.6</c:v>
                </c:pt>
                <c:pt idx="9">
                  <c:v>59.5</c:v>
                </c:pt>
                <c:pt idx="10">
                  <c:v>58.9</c:v>
                </c:pt>
                <c:pt idx="11">
                  <c:v>57.1</c:v>
                </c:pt>
                <c:pt idx="12">
                  <c:v>55.8</c:v>
                </c:pt>
                <c:pt idx="13">
                  <c:v>54.6</c:v>
                </c:pt>
                <c:pt idx="14">
                  <c:v>52.4</c:v>
                </c:pt>
                <c:pt idx="15">
                  <c:v>51.5</c:v>
                </c:pt>
                <c:pt idx="16">
                  <c:v>51.4</c:v>
                </c:pt>
                <c:pt idx="17">
                  <c:v>50.5</c:v>
                </c:pt>
                <c:pt idx="18">
                  <c:v>47.7</c:v>
                </c:pt>
                <c:pt idx="19">
                  <c:v>42.5</c:v>
                </c:pt>
                <c:pt idx="20">
                  <c:v>38.6</c:v>
                </c:pt>
                <c:pt idx="21">
                  <c:v>38.1</c:v>
                </c:pt>
                <c:pt idx="22">
                  <c:v>36.4</c:v>
                </c:pt>
                <c:pt idx="23">
                  <c:v>32.700000000000003</c:v>
                </c:pt>
                <c:pt idx="24">
                  <c:v>32.6</c:v>
                </c:pt>
                <c:pt idx="25">
                  <c:v>31.6</c:v>
                </c:pt>
                <c:pt idx="26">
                  <c:v>29</c:v>
                </c:pt>
                <c:pt idx="27">
                  <c:v>24.8</c:v>
                </c:pt>
                <c:pt idx="28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53-4BA9-A3A9-8F8CED476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6403736"/>
        <c:axId val="486404064"/>
      </c:barChart>
      <c:catAx>
        <c:axId val="48640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86404064"/>
        <c:crosses val="autoZero"/>
        <c:auto val="1"/>
        <c:lblAlgn val="ctr"/>
        <c:lblOffset val="100"/>
        <c:noMultiLvlLbl val="0"/>
      </c:catAx>
      <c:valAx>
        <c:axId val="486404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86403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aseline="0"/>
      </a:pPr>
      <a:endParaRPr lang="lv-LV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800" b="1" dirty="0"/>
              <a:t>Jaunu vai būtisku uzlabotu tirgum jaunu produktu īpatsvars inovatīvus</a:t>
            </a:r>
            <a:r>
              <a:rPr lang="lv-LV" sz="1800" b="1" baseline="0" dirty="0"/>
              <a:t> </a:t>
            </a:r>
            <a:r>
              <a:rPr lang="lv-LV" sz="1800" b="1" dirty="0"/>
              <a:t>produktus</a:t>
            </a:r>
            <a:r>
              <a:rPr lang="lv-LV" sz="1800" b="1" baseline="0" dirty="0"/>
              <a:t> ražojošos </a:t>
            </a:r>
            <a:r>
              <a:rPr lang="lv-LV" sz="1800" b="1" dirty="0"/>
              <a:t> rūpniecības</a:t>
            </a:r>
            <a:r>
              <a:rPr lang="lv-LV" sz="1800" b="1" baseline="0" dirty="0"/>
              <a:t> nozares (</a:t>
            </a:r>
            <a:r>
              <a:rPr lang="lv-LV" sz="1800" b="1" baseline="0" dirty="0" err="1"/>
              <a:t>industry</a:t>
            </a:r>
            <a:r>
              <a:rPr lang="lv-LV" sz="1800" b="1" baseline="0" dirty="0"/>
              <a:t>) </a:t>
            </a:r>
            <a:r>
              <a:rPr lang="lv-LV" sz="1800" b="1" dirty="0"/>
              <a:t>uzņēmumos </a:t>
            </a:r>
            <a:r>
              <a:rPr lang="lv-LV" sz="1800" b="1" i="0" u="none" strike="noStrike" baseline="0" dirty="0">
                <a:effectLst/>
              </a:rPr>
              <a:t>(2016.gads, </a:t>
            </a:r>
            <a:r>
              <a:rPr lang="lv-LV" sz="1800" b="1" i="0" u="none" strike="noStrike" baseline="0" dirty="0" err="1">
                <a:effectLst/>
              </a:rPr>
              <a:t>Eurostat</a:t>
            </a:r>
            <a:r>
              <a:rPr lang="lv-LV" sz="1800" b="1" i="0" u="none" strike="noStrike" baseline="0" dirty="0">
                <a:effectLst/>
              </a:rPr>
              <a:t>)</a:t>
            </a:r>
            <a:endParaRPr lang="lv-LV" sz="1800" b="1" dirty="0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Apr!$B$12</c:f>
              <c:strCache>
                <c:ptCount val="1"/>
                <c:pt idx="0">
                  <c:v>Jaunu vai būtisku uzlabotu tirgum jaunu produktu īpatsvars inovatīvas produkcijas uzņēmumos</c:v>
                </c:pt>
              </c:strCache>
            </c:strRef>
          </c:tx>
          <c:spPr>
            <a:solidFill>
              <a:srgbClr val="4472C4"/>
            </a:solidFill>
            <a:ln w="25400">
              <a:noFill/>
            </a:ln>
          </c:spPr>
          <c:invertIfNegative val="0"/>
          <c:dPt>
            <c:idx val="7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CD2C-410E-94B9-5F6E893780F0}"/>
              </c:ext>
            </c:extLst>
          </c:dPt>
          <c:dLbls>
            <c:dLbl>
              <c:idx val="7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2C-410E-94B9-5F6E893780F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Apr!$A$13:$A$39</c:f>
              <c:strCache>
                <c:ptCount val="27"/>
                <c:pt idx="0">
                  <c:v>Ireland</c:v>
                </c:pt>
                <c:pt idx="1">
                  <c:v>United Kingdom</c:v>
                </c:pt>
                <c:pt idx="2">
                  <c:v>Slovakia</c:v>
                </c:pt>
                <c:pt idx="3">
                  <c:v>Spain</c:v>
                </c:pt>
                <c:pt idx="4">
                  <c:v>Estonia</c:v>
                </c:pt>
                <c:pt idx="5">
                  <c:v>Greece</c:v>
                </c:pt>
                <c:pt idx="6">
                  <c:v>Netherlands</c:v>
                </c:pt>
                <c:pt idx="7">
                  <c:v>Latvia</c:v>
                </c:pt>
                <c:pt idx="8">
                  <c:v>Czechia</c:v>
                </c:pt>
                <c:pt idx="9">
                  <c:v>Luxembourg</c:v>
                </c:pt>
                <c:pt idx="10">
                  <c:v>Hungary</c:v>
                </c:pt>
                <c:pt idx="11">
                  <c:v>Italy</c:v>
                </c:pt>
                <c:pt idx="12">
                  <c:v>Bulgaria</c:v>
                </c:pt>
                <c:pt idx="13">
                  <c:v>France</c:v>
                </c:pt>
                <c:pt idx="14">
                  <c:v>Portugal</c:v>
                </c:pt>
                <c:pt idx="15">
                  <c:v>Finland</c:v>
                </c:pt>
                <c:pt idx="16">
                  <c:v>Austria</c:v>
                </c:pt>
                <c:pt idx="17">
                  <c:v>Cyprus</c:v>
                </c:pt>
                <c:pt idx="18">
                  <c:v>Poland</c:v>
                </c:pt>
                <c:pt idx="19">
                  <c:v>Slovenia</c:v>
                </c:pt>
                <c:pt idx="20">
                  <c:v>Sweden</c:v>
                </c:pt>
                <c:pt idx="21">
                  <c:v>Belgium</c:v>
                </c:pt>
                <c:pt idx="22">
                  <c:v>Croatia</c:v>
                </c:pt>
                <c:pt idx="23">
                  <c:v>Romania</c:v>
                </c:pt>
                <c:pt idx="24">
                  <c:v>Germany</c:v>
                </c:pt>
                <c:pt idx="25">
                  <c:v>Lithuania</c:v>
                </c:pt>
                <c:pt idx="26">
                  <c:v>Malta</c:v>
                </c:pt>
              </c:strCache>
            </c:strRef>
          </c:cat>
          <c:val>
            <c:numRef>
              <c:f>Apr!$B$13:$B$39</c:f>
              <c:numCache>
                <c:formatCode>#,##0.0</c:formatCode>
                <c:ptCount val="27"/>
                <c:pt idx="0">
                  <c:v>45.2</c:v>
                </c:pt>
                <c:pt idx="1">
                  <c:v>37.4</c:v>
                </c:pt>
                <c:pt idx="2">
                  <c:v>30.2</c:v>
                </c:pt>
                <c:pt idx="3">
                  <c:v>29.1</c:v>
                </c:pt>
                <c:pt idx="4">
                  <c:v>26.9</c:v>
                </c:pt>
                <c:pt idx="5">
                  <c:v>17.5</c:v>
                </c:pt>
                <c:pt idx="6">
                  <c:v>16.5</c:v>
                </c:pt>
                <c:pt idx="7">
                  <c:v>14.7</c:v>
                </c:pt>
                <c:pt idx="8">
                  <c:v>14.5</c:v>
                </c:pt>
                <c:pt idx="9">
                  <c:v>14.4</c:v>
                </c:pt>
                <c:pt idx="10">
                  <c:v>14.2</c:v>
                </c:pt>
                <c:pt idx="11">
                  <c:v>12.6</c:v>
                </c:pt>
                <c:pt idx="12">
                  <c:v>12.1</c:v>
                </c:pt>
                <c:pt idx="13">
                  <c:v>11.5</c:v>
                </c:pt>
                <c:pt idx="14">
                  <c:v>10.9</c:v>
                </c:pt>
                <c:pt idx="15">
                  <c:v>10.7</c:v>
                </c:pt>
                <c:pt idx="16">
                  <c:v>10.1</c:v>
                </c:pt>
                <c:pt idx="17">
                  <c:v>10</c:v>
                </c:pt>
                <c:pt idx="18">
                  <c:v>8.8000000000000007</c:v>
                </c:pt>
                <c:pt idx="19">
                  <c:v>8.8000000000000007</c:v>
                </c:pt>
                <c:pt idx="20">
                  <c:v>7.5</c:v>
                </c:pt>
                <c:pt idx="21">
                  <c:v>7.3</c:v>
                </c:pt>
                <c:pt idx="22">
                  <c:v>7.1</c:v>
                </c:pt>
                <c:pt idx="23">
                  <c:v>6.4</c:v>
                </c:pt>
                <c:pt idx="24">
                  <c:v>5.9</c:v>
                </c:pt>
                <c:pt idx="25">
                  <c:v>4.7</c:v>
                </c:pt>
                <c:pt idx="26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2C-410E-94B9-5F6E893780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362688"/>
        <c:axId val="40401664"/>
      </c:barChart>
      <c:catAx>
        <c:axId val="4536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0401664"/>
        <c:crosses val="autoZero"/>
        <c:auto val="1"/>
        <c:lblAlgn val="ctr"/>
        <c:lblOffset val="100"/>
        <c:noMultiLvlLbl val="0"/>
      </c:catAx>
      <c:valAx>
        <c:axId val="4040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53626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600" b="1" dirty="0"/>
              <a:t>Izdevumi zinātniski pētnieciskajam darbam no IKP, augsto</a:t>
            </a:r>
            <a:r>
              <a:rPr lang="lv-LV" sz="1600" b="1" baseline="0" dirty="0"/>
              <a:t> tehnoloģiju produktu eksporta īpatsvars eksportā </a:t>
            </a:r>
            <a:r>
              <a:rPr lang="lv-LV" sz="1600" b="1" dirty="0"/>
              <a:t>un patentu pieteikumu skaits (2009=100, CSP, </a:t>
            </a:r>
            <a:r>
              <a:rPr lang="lv-LV" sz="1600" b="1" dirty="0" err="1"/>
              <a:t>Eurostat</a:t>
            </a:r>
            <a:r>
              <a:rPr lang="lv-LV" sz="1600" b="1" dirty="0"/>
              <a:t>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5.7244509077920544E-2"/>
          <c:y val="0.11816804571155631"/>
          <c:w val="0.8941528177750564"/>
          <c:h val="0.65880393614356825"/>
        </c:manualLayout>
      </c:layout>
      <c:lineChart>
        <c:grouping val="standard"/>
        <c:varyColors val="0"/>
        <c:ser>
          <c:idx val="1"/>
          <c:order val="3"/>
          <c:tx>
            <c:strRef>
              <c:f>'ZIG030 (3)'!$A$7</c:f>
              <c:strCache>
                <c:ptCount val="1"/>
                <c:pt idx="0">
                  <c:v>KOPĒJAIS FINANSĒJUMS ZINĀTNISKI PĒTNIECISKAJAM DARBAM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'ZIG030 (3)'!$B$3:$K$3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strCache>
            </c:strRef>
          </c:cat>
          <c:val>
            <c:numRef>
              <c:f>'ZIG030 (3)'!$B$7:$K$7</c:f>
              <c:numCache>
                <c:formatCode>0.0</c:formatCode>
                <c:ptCount val="10"/>
                <c:pt idx="0">
                  <c:v>100</c:v>
                </c:pt>
                <c:pt idx="1">
                  <c:v>128.63849765258215</c:v>
                </c:pt>
                <c:pt idx="2">
                  <c:v>165.96244131455398</c:v>
                </c:pt>
                <c:pt idx="3">
                  <c:v>170.65727699530518</c:v>
                </c:pt>
                <c:pt idx="4">
                  <c:v>163.73239436619718</c:v>
                </c:pt>
                <c:pt idx="5">
                  <c:v>191.07981220657277</c:v>
                </c:pt>
                <c:pt idx="6">
                  <c:v>178.63849765258215</c:v>
                </c:pt>
                <c:pt idx="7">
                  <c:v>129.57746478873241</c:v>
                </c:pt>
                <c:pt idx="8">
                  <c:v>161.85446009389673</c:v>
                </c:pt>
                <c:pt idx="9">
                  <c:v>218.54460093896711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09-4DED-8CC6-EC28C6D18F6D}"/>
            </c:ext>
          </c:extLst>
        </c:ser>
        <c:ser>
          <c:idx val="2"/>
          <c:order val="4"/>
          <c:tx>
            <c:strRef>
              <c:f>'ZIG030 (3)'!$A$8</c:f>
              <c:strCache>
                <c:ptCount val="1"/>
                <c:pt idx="0">
                  <c:v>ZINĀTNISKI PĒTNIECISKĀ DARBA IZMAKSAS PROCENTOS NO IKP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'ZIG030 (3)'!$B$3:$K$3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strCache>
            </c:strRef>
          </c:cat>
          <c:val>
            <c:numRef>
              <c:f>'ZIG030 (3)'!$B$8:$K$8</c:f>
              <c:numCache>
                <c:formatCode>0.00</c:formatCode>
                <c:ptCount val="10"/>
                <c:pt idx="0">
                  <c:v>100</c:v>
                </c:pt>
                <c:pt idx="1">
                  <c:v>130.43478260869563</c:v>
                </c:pt>
                <c:pt idx="2">
                  <c:v>152.17391304347825</c:v>
                </c:pt>
                <c:pt idx="3">
                  <c:v>143.47826086956522</c:v>
                </c:pt>
                <c:pt idx="4">
                  <c:v>130.43478260869563</c:v>
                </c:pt>
                <c:pt idx="5">
                  <c:v>149.99999999999997</c:v>
                </c:pt>
                <c:pt idx="6">
                  <c:v>134.78260869565219</c:v>
                </c:pt>
                <c:pt idx="7">
                  <c:v>95.65217391304347</c:v>
                </c:pt>
                <c:pt idx="8">
                  <c:v>110.86956521739131</c:v>
                </c:pt>
                <c:pt idx="9">
                  <c:v>136.95652173913041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09-4DED-8CC6-EC28C6D18F6D}"/>
            </c:ext>
          </c:extLst>
        </c:ser>
        <c:ser>
          <c:idx val="6"/>
          <c:order val="6"/>
          <c:tx>
            <c:strRef>
              <c:f>'ZIG030 (3)'!$A$10</c:f>
              <c:strCache>
                <c:ptCount val="1"/>
                <c:pt idx="0">
                  <c:v>PATENTU PIETEIKUMU SKAITS UZ 1 MILJONU IEDZĪVOTĀJU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'ZIG030 (3)'!$B$3:$K$3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strCache>
            </c:strRef>
          </c:cat>
          <c:val>
            <c:numRef>
              <c:f>'ZIG030 (3)'!$B$10:$K$10</c:f>
              <c:numCache>
                <c:formatCode>General</c:formatCode>
                <c:ptCount val="10"/>
                <c:pt idx="0">
                  <c:v>100</c:v>
                </c:pt>
                <c:pt idx="1">
                  <c:v>86.210892236384709</c:v>
                </c:pt>
                <c:pt idx="2">
                  <c:v>99.884125144843551</c:v>
                </c:pt>
                <c:pt idx="3">
                  <c:v>153.65005793742756</c:v>
                </c:pt>
                <c:pt idx="4">
                  <c:v>384.58864426419461</c:v>
                </c:pt>
                <c:pt idx="5">
                  <c:v>488.0648899188875</c:v>
                </c:pt>
                <c:pt idx="6">
                  <c:v>152.72305909617612</c:v>
                </c:pt>
                <c:pt idx="7">
                  <c:v>127.34646581691771</c:v>
                </c:pt>
                <c:pt idx="8">
                  <c:v>132.21320973348782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09-4DED-8CC6-EC28C6D18F6D}"/>
            </c:ext>
          </c:extLst>
        </c:ser>
        <c:ser>
          <c:idx val="7"/>
          <c:order val="7"/>
          <c:tx>
            <c:strRef>
              <c:f>'ZIG030 (3)'!$A$11</c:f>
              <c:strCache>
                <c:ptCount val="1"/>
                <c:pt idx="0">
                  <c:v>AUGSTO TEHNOLOĢIJU PRODUKTU ĪPATSVARS EKSPORTĀ</c:v>
                </c:pt>
              </c:strCache>
            </c:strRef>
          </c:tx>
          <c:spPr>
            <a:ln w="28575" cap="rnd">
              <a:solidFill>
                <a:srgbClr val="F79646">
                  <a:lumMod val="75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'ZIG030 (3)'!$B$3:$K$3</c:f>
              <c:strCach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strCache>
            </c:strRef>
          </c:cat>
          <c:val>
            <c:numRef>
              <c:f>'ZIG030 (3)'!$B$11:$K$11</c:f>
              <c:numCache>
                <c:formatCode>General</c:formatCode>
                <c:ptCount val="10"/>
                <c:pt idx="0">
                  <c:v>100</c:v>
                </c:pt>
                <c:pt idx="1">
                  <c:v>90.566037735849065</c:v>
                </c:pt>
                <c:pt idx="2">
                  <c:v>126.41509433962266</c:v>
                </c:pt>
                <c:pt idx="3">
                  <c:v>120.75471698113209</c:v>
                </c:pt>
                <c:pt idx="4">
                  <c:v>150.9433962264151</c:v>
                </c:pt>
                <c:pt idx="5">
                  <c:v>183.01886792452831</c:v>
                </c:pt>
                <c:pt idx="6">
                  <c:v>207.54716981132074</c:v>
                </c:pt>
                <c:pt idx="7">
                  <c:v>192.45283018867926</c:v>
                </c:pt>
                <c:pt idx="8">
                  <c:v>200</c:v>
                </c:pt>
                <c:pt idx="9">
                  <c:v>211.32075471698113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F09-4DED-8CC6-EC28C6D18F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7553728"/>
        <c:axId val="19754880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'ZIG030 (3)'!$A$4</c15:sqref>
                        </c15:formulaRef>
                      </c:ext>
                    </c:extLst>
                    <c:strCache>
                      <c:ptCount val="1"/>
                      <c:pt idx="0">
                        <c:v>UZŅĒMĒJDARBĪBAS SEKTORS</c:v>
                      </c:pt>
                    </c:strCache>
                  </c:strRef>
                </c:tx>
                <c:spPr>
                  <a:ln w="28575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'ZIG030 (3)'!$B$3:$K$3</c15:sqref>
                        </c15:formulaRef>
                      </c:ext>
                    </c:extLst>
                    <c:strCache>
                      <c:ptCount val="10"/>
                      <c:pt idx="0">
                        <c:v>2009</c:v>
                      </c:pt>
                      <c:pt idx="1">
                        <c:v>2010</c:v>
                      </c:pt>
                      <c:pt idx="2">
                        <c:v>2011</c:v>
                      </c:pt>
                      <c:pt idx="3">
                        <c:v>2012</c:v>
                      </c:pt>
                      <c:pt idx="4">
                        <c:v>2013</c:v>
                      </c:pt>
                      <c:pt idx="5">
                        <c:v>2014</c:v>
                      </c:pt>
                      <c:pt idx="6">
                        <c:v>2015</c:v>
                      </c:pt>
                      <c:pt idx="7">
                        <c:v>2016</c:v>
                      </c:pt>
                      <c:pt idx="8">
                        <c:v>2017</c:v>
                      </c:pt>
                      <c:pt idx="9">
                        <c:v>2018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'ZIG030 (3)'!$B$4:$K$4</c15:sqref>
                        </c15:formulaRef>
                      </c:ext>
                    </c:extLst>
                    <c:numCache>
                      <c:formatCode>0.0</c:formatCode>
                      <c:ptCount val="10"/>
                      <c:pt idx="0">
                        <c:v>100</c:v>
                      </c:pt>
                      <c:pt idx="1">
                        <c:v>130.96774193548387</c:v>
                      </c:pt>
                      <c:pt idx="2">
                        <c:v>126.77419354838707</c:v>
                      </c:pt>
                      <c:pt idx="3">
                        <c:v>106.12903225806451</c:v>
                      </c:pt>
                      <c:pt idx="4">
                        <c:v>127.09677419354838</c:v>
                      </c:pt>
                      <c:pt idx="5">
                        <c:v>186.45161290322579</c:v>
                      </c:pt>
                      <c:pt idx="6">
                        <c:v>121.29032258064515</c:v>
                      </c:pt>
                      <c:pt idx="7">
                        <c:v>87.096774193548384</c:v>
                      </c:pt>
                      <c:pt idx="8">
                        <c:v>120.96774193548387</c:v>
                      </c:pt>
                      <c:pt idx="9">
                        <c:v>149.35483870967741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DF09-4DED-8CC6-EC28C6D18F6D}"/>
                  </c:ext>
                </c:extLst>
              </c15:ser>
            </c15:filteredLineSeries>
            <c15:filteredLineSeries>
              <c15:ser>
                <c:idx val="3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'ZIG030 (3)'!$A$5</c15:sqref>
                        </c15:formulaRef>
                      </c:ext>
                    </c:extLst>
                    <c:strCache>
                      <c:ptCount val="1"/>
                      <c:pt idx="0">
                        <c:v>VALSTS SEKTORS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'ZIG030 (3)'!$B$3:$K$3</c15:sqref>
                        </c15:formulaRef>
                      </c:ext>
                    </c:extLst>
                    <c:strCache>
                      <c:ptCount val="10"/>
                      <c:pt idx="0">
                        <c:v>2009</c:v>
                      </c:pt>
                      <c:pt idx="1">
                        <c:v>2010</c:v>
                      </c:pt>
                      <c:pt idx="2">
                        <c:v>2011</c:v>
                      </c:pt>
                      <c:pt idx="3">
                        <c:v>2012</c:v>
                      </c:pt>
                      <c:pt idx="4">
                        <c:v>2013</c:v>
                      </c:pt>
                      <c:pt idx="5">
                        <c:v>2014</c:v>
                      </c:pt>
                      <c:pt idx="6">
                        <c:v>2015</c:v>
                      </c:pt>
                      <c:pt idx="7">
                        <c:v>2016</c:v>
                      </c:pt>
                      <c:pt idx="8">
                        <c:v>2017</c:v>
                      </c:pt>
                      <c:pt idx="9">
                        <c:v>2018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'ZIG030 (3)'!$B$5:$K$5</c15:sqref>
                        </c15:formulaRef>
                      </c:ext>
                    </c:extLst>
                    <c:numCache>
                      <c:formatCode>0.0</c:formatCode>
                      <c:ptCount val="10"/>
                      <c:pt idx="0">
                        <c:v>100</c:v>
                      </c:pt>
                      <c:pt idx="1">
                        <c:v>119.43127962085308</c:v>
                      </c:pt>
                      <c:pt idx="2">
                        <c:v>156.39810426540285</c:v>
                      </c:pt>
                      <c:pt idx="3">
                        <c:v>186.72985781990519</c:v>
                      </c:pt>
                      <c:pt idx="4">
                        <c:v>190.99526066350708</c:v>
                      </c:pt>
                      <c:pt idx="5">
                        <c:v>184.83412322274879</c:v>
                      </c:pt>
                      <c:pt idx="6">
                        <c:v>184.83412322274879</c:v>
                      </c:pt>
                      <c:pt idx="7">
                        <c:v>166.35071090047393</c:v>
                      </c:pt>
                      <c:pt idx="8">
                        <c:v>170.61611374407582</c:v>
                      </c:pt>
                      <c:pt idx="9">
                        <c:v>200.94786729857819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DF09-4DED-8CC6-EC28C6D18F6D}"/>
                  </c:ext>
                </c:extLst>
              </c15:ser>
            </c15:filteredLineSeries>
            <c15:filteredLineSeries>
              <c15:ser>
                <c:idx val="4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'ZIG030 (3)'!$A$6</c15:sqref>
                        </c15:formulaRef>
                      </c:ext>
                    </c:extLst>
                    <c:strCache>
                      <c:ptCount val="1"/>
                      <c:pt idx="0">
                        <c:v>AUGSTĀKĀS IZGLĪTĪBAS SEKTORS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'ZIG030 (3)'!$B$3:$K$3</c15:sqref>
                        </c15:formulaRef>
                      </c:ext>
                    </c:extLst>
                    <c:strCache>
                      <c:ptCount val="10"/>
                      <c:pt idx="0">
                        <c:v>2009</c:v>
                      </c:pt>
                      <c:pt idx="1">
                        <c:v>2010</c:v>
                      </c:pt>
                      <c:pt idx="2">
                        <c:v>2011</c:v>
                      </c:pt>
                      <c:pt idx="3">
                        <c:v>2012</c:v>
                      </c:pt>
                      <c:pt idx="4">
                        <c:v>2013</c:v>
                      </c:pt>
                      <c:pt idx="5">
                        <c:v>2014</c:v>
                      </c:pt>
                      <c:pt idx="6">
                        <c:v>2015</c:v>
                      </c:pt>
                      <c:pt idx="7">
                        <c:v>2016</c:v>
                      </c:pt>
                      <c:pt idx="8">
                        <c:v>2017</c:v>
                      </c:pt>
                      <c:pt idx="9">
                        <c:v>2018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'ZIG030 (3)'!$B$6:$K$6</c15:sqref>
                        </c15:formulaRef>
                      </c:ext>
                    </c:extLst>
                    <c:numCache>
                      <c:formatCode>0.0</c:formatCode>
                      <c:ptCount val="10"/>
                      <c:pt idx="0">
                        <c:v>100</c:v>
                      </c:pt>
                      <c:pt idx="1">
                        <c:v>131.92771084337346</c:v>
                      </c:pt>
                      <c:pt idx="2">
                        <c:v>208.43373493975901</c:v>
                      </c:pt>
                      <c:pt idx="3">
                        <c:v>220.18072289156626</c:v>
                      </c:pt>
                      <c:pt idx="4">
                        <c:v>180.12048192771081</c:v>
                      </c:pt>
                      <c:pt idx="5">
                        <c:v>198.79518072289156</c:v>
                      </c:pt>
                      <c:pt idx="6">
                        <c:v>227.71084337349393</c:v>
                      </c:pt>
                      <c:pt idx="7">
                        <c:v>145.48192771084337</c:v>
                      </c:pt>
                      <c:pt idx="8">
                        <c:v>193.97590361445782</c:v>
                      </c:pt>
                      <c:pt idx="9">
                        <c:v>293.67469879518069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DF09-4DED-8CC6-EC28C6D18F6D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'ZIG030 (3)'!$A$9</c15:sqref>
                        </c15:formulaRef>
                      </c:ext>
                    </c:extLst>
                    <c:strCache>
                      <c:ptCount val="1"/>
                      <c:pt idx="0">
                        <c:v>ZINĀTNISKAIS PERSONĀLS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'ZIG030 (3)'!$B$3:$K$3</c15:sqref>
                        </c15:formulaRef>
                      </c:ext>
                    </c:extLst>
                    <c:strCache>
                      <c:ptCount val="10"/>
                      <c:pt idx="0">
                        <c:v>2009</c:v>
                      </c:pt>
                      <c:pt idx="1">
                        <c:v>2010</c:v>
                      </c:pt>
                      <c:pt idx="2">
                        <c:v>2011</c:v>
                      </c:pt>
                      <c:pt idx="3">
                        <c:v>2012</c:v>
                      </c:pt>
                      <c:pt idx="4">
                        <c:v>2013</c:v>
                      </c:pt>
                      <c:pt idx="5">
                        <c:v>2014</c:v>
                      </c:pt>
                      <c:pt idx="6">
                        <c:v>2015</c:v>
                      </c:pt>
                      <c:pt idx="7">
                        <c:v>2016</c:v>
                      </c:pt>
                      <c:pt idx="8">
                        <c:v>2017</c:v>
                      </c:pt>
                      <c:pt idx="9">
                        <c:v>2018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'ZIG030 (3)'!$B$9:$K$9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100</c:v>
                      </c:pt>
                      <c:pt idx="1">
                        <c:v>107.59458713062691</c:v>
                      </c:pt>
                      <c:pt idx="2">
                        <c:v>109.00303783485225</c:v>
                      </c:pt>
                      <c:pt idx="3">
                        <c:v>107.81552057442696</c:v>
                      </c:pt>
                      <c:pt idx="4">
                        <c:v>100.11046672190002</c:v>
                      </c:pt>
                      <c:pt idx="5">
                        <c:v>103.50731842032587</c:v>
                      </c:pt>
                      <c:pt idx="6">
                        <c:v>99.77906655619995</c:v>
                      </c:pt>
                      <c:pt idx="7">
                        <c:v>87.047776857221763</c:v>
                      </c:pt>
                      <c:pt idx="8">
                        <c:v>96.161281413974038</c:v>
                      </c:pt>
                      <c:pt idx="9">
                        <c:v>101.87793427230048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7-DF09-4DED-8CC6-EC28C6D18F6D}"/>
                  </c:ext>
                </c:extLst>
              </c15:ser>
            </c15:filteredLineSeries>
          </c:ext>
        </c:extLst>
      </c:lineChart>
      <c:catAx>
        <c:axId val="19755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97548808"/>
        <c:crosses val="autoZero"/>
        <c:auto val="1"/>
        <c:lblAlgn val="ctr"/>
        <c:lblOffset val="100"/>
        <c:noMultiLvlLbl val="0"/>
      </c:catAx>
      <c:valAx>
        <c:axId val="197548808"/>
        <c:scaling>
          <c:orientation val="minMax"/>
          <c:max val="50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97553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549380454343135"/>
          <c:y val="0.86791015387489823"/>
          <c:w val="0.81854502228573867"/>
          <c:h val="0.129532915150963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0.21418</cdr:x>
      <cdr:y>0.01671</cdr:y>
    </cdr:from>
    <cdr:to>
      <cdr:x>0.82126</cdr:x>
      <cdr:y>0.09722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23975" y="66675"/>
          <a:ext cx="3752850" cy="3213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v-LV" sz="1800" b="1" dirty="0"/>
            <a:t>Patentu pieteikumu skaits uz vienu miljonu iedzīvotāju </a:t>
          </a:r>
          <a:r>
            <a:rPr lang="lv-LV" sz="1800" b="1" baseline="0" dirty="0"/>
            <a:t>(2017.gads, </a:t>
          </a:r>
          <a:r>
            <a:rPr lang="lv-LV" sz="1800" b="1" baseline="0" dirty="0" err="1"/>
            <a:t>Eurostat</a:t>
          </a:r>
          <a:r>
            <a:rPr lang="lv-LV" sz="1800" b="1" baseline="0" dirty="0"/>
            <a:t>)</a:t>
          </a:r>
          <a:endParaRPr lang="lv-LV" sz="18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0A0ACF-102E-4282-8F2A-E191C59A7A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6FFC91-9732-4815-8B05-1534FF4575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EAE66-8F3E-437A-99F4-5DEFFD1CEF99}" type="datetimeFigureOut">
              <a:rPr lang="lv-LV" smtClean="0"/>
              <a:t>09.10.2019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48B2F8-2797-4428-9500-95947D2B85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D29C4D-65DF-4D3A-9319-5A1AB99744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9EB01-B255-436D-8B59-5ACE85D0D9F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93925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01A37-FA87-470F-AEF5-72D3A1FC3448}" type="datetimeFigureOut">
              <a:rPr lang="lv-LV" smtClean="0"/>
              <a:t>09.10.2019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9A599-ECD1-419C-AEED-CE825EB469A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67560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2AFD-B588-4EEB-B84A-EE52CE112067}" type="datetimeFigureOut">
              <a:rPr lang="lv-LV" smtClean="0"/>
              <a:t>09.10.2019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6229-6458-4195-BAC8-460BF8B49FB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823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2AFD-B588-4EEB-B84A-EE52CE112067}" type="datetimeFigureOut">
              <a:rPr lang="lv-LV" smtClean="0"/>
              <a:t>09.10.2019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6229-6458-4195-BAC8-460BF8B49FB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264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2AFD-B588-4EEB-B84A-EE52CE112067}" type="datetimeFigureOut">
              <a:rPr lang="lv-LV" smtClean="0"/>
              <a:t>09.10.2019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6229-6458-4195-BAC8-460BF8B49FB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4008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>
              <a:defRPr/>
            </a:pPr>
            <a:endParaRPr lang="lv-LV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6054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72C38DD-0CCA-4BB1-B3D4-0EA45949DF06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98516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1F979BD-871F-4E5D-8910-64BAE55F833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537051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3F3A649-4C50-467C-8A09-027DB6CA7A1C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947799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4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6DF22980-6DBC-49AA-82E8-56B8B5AC314D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966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61AE2F83-C068-4D33-AA35-49D78F87F9E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999307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AB097239-5A92-469C-B1DA-EB76B7C9BC7F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9252241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7A35C35D-A4B6-436D-BA65-7C9CBFC3CD6A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7811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2AFD-B588-4EEB-B84A-EE52CE112067}" type="datetimeFigureOut">
              <a:rPr lang="lv-LV" smtClean="0"/>
              <a:t>09.10.2019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6229-6458-4195-BAC8-460BF8B49FB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532065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2809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>
              <a:defRPr/>
            </a:pPr>
            <a:endParaRPr lang="lv-LV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39016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4EA01-2F1F-46F0-8BA6-E19C424FA178}" type="datetime1">
              <a:rPr lang="lv-L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9EF3C-04A9-429E-8102-1497F23B3955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7194657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35981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72C38DD-0CCA-4BB1-B3D4-0EA45949DF06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259583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1F979BD-871F-4E5D-8910-64BAE55F833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6420714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3F3A649-4C50-467C-8A09-027DB6CA7A1C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9658192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4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6DF22980-6DBC-49AA-82E8-56B8B5AC314D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8663484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61AE2F83-C068-4D33-AA35-49D78F87F9E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4717537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AB097239-5A92-469C-B1DA-EB76B7C9BC7F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48048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2AFD-B588-4EEB-B84A-EE52CE112067}" type="datetimeFigureOut">
              <a:rPr lang="lv-LV" smtClean="0"/>
              <a:t>09.10.2019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6229-6458-4195-BAC8-460BF8B49FB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772193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7A35C35D-A4B6-436D-BA65-7C9CBFC3CD6A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6342154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0519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4EA01-2F1F-46F0-8BA6-E19C424FA178}" type="datetime1">
              <a:rPr lang="lv-LV"/>
              <a:pPr>
                <a:defRPr/>
              </a:pPr>
              <a:t>09.10.2019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9EF3C-04A9-429E-8102-1497F23B3955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06223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2AFD-B588-4EEB-B84A-EE52CE112067}" type="datetimeFigureOut">
              <a:rPr lang="lv-LV" smtClean="0"/>
              <a:t>09.10.2019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6229-6458-4195-BAC8-460BF8B49FB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3984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2AFD-B588-4EEB-B84A-EE52CE112067}" type="datetimeFigureOut">
              <a:rPr lang="lv-LV" smtClean="0"/>
              <a:t>09.10.2019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6229-6458-4195-BAC8-460BF8B49FB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7592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2AFD-B588-4EEB-B84A-EE52CE112067}" type="datetimeFigureOut">
              <a:rPr lang="lv-LV" smtClean="0"/>
              <a:t>09.10.2019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6229-6458-4195-BAC8-460BF8B49FB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2913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2AFD-B588-4EEB-B84A-EE52CE112067}" type="datetimeFigureOut">
              <a:rPr lang="lv-LV" smtClean="0"/>
              <a:t>09.10.2019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6229-6458-4195-BAC8-460BF8B49FB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4855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2AFD-B588-4EEB-B84A-EE52CE112067}" type="datetimeFigureOut">
              <a:rPr lang="lv-LV" smtClean="0"/>
              <a:t>09.10.2019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6229-6458-4195-BAC8-460BF8B49FB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8111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2AFD-B588-4EEB-B84A-EE52CE112067}" type="datetimeFigureOut">
              <a:rPr lang="lv-LV" smtClean="0"/>
              <a:t>09.10.2019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6229-6458-4195-BAC8-460BF8B49FB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3149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B2AFD-B588-4EEB-B84A-EE52CE112067}" type="datetimeFigureOut">
              <a:rPr lang="lv-LV" smtClean="0"/>
              <a:t>09.10.2019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C6229-6458-4195-BAC8-460BF8B49FB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6424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2E50C6-0C30-4E1F-B9F0-F8FEBDC3E28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99BB1EFF-5D96-49FF-8E10-89A5AFE56FD6}" type="slidenum">
              <a:rPr lang="en-US" altLang="lv-LV" smtClean="0">
                <a:cs typeface="Arial" panose="020B0604020202020204" pitchFamily="34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lv-LV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62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2E50C6-0C30-4E1F-B9F0-F8FEBDC3E286}" type="datetime1">
              <a:rPr lang="en-US"/>
              <a:pPr>
                <a:defRPr/>
              </a:pPr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9BB1EFF-5D96-49FF-8E10-89A5AFE56FD6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6586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>
            <a:extLst>
              <a:ext uri="{FF2B5EF4-FFF2-40B4-BE49-F238E27FC236}">
                <a16:creationId xmlns:a16="http://schemas.microsoft.com/office/drawing/2014/main" id="{64A1DD2E-D290-4600-AF6B-88133D9FE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8500" y="760038"/>
            <a:ext cx="8684260" cy="1554163"/>
          </a:xfrm>
        </p:spPr>
        <p:txBody>
          <a:bodyPr>
            <a:noAutofit/>
          </a:bodyPr>
          <a:lstStyle/>
          <a:p>
            <a:pPr lvl="0" algn="ctr"/>
            <a:r>
              <a:rPr lang="lv-LV" sz="3200" b="1" dirty="0"/>
              <a:t>NAP2027 prioritātes «</a:t>
            </a:r>
            <a:r>
              <a:rPr lang="lv-LV" altLang="lv-LV" sz="3200" b="1" dirty="0"/>
              <a:t>Zināšanas un prasmes personības un valsts izaugsmei»</a:t>
            </a:r>
          </a:p>
          <a:p>
            <a:pPr algn="ctr"/>
            <a:r>
              <a:rPr lang="lv-LV" sz="3200" b="1" dirty="0"/>
              <a:t>rīcības virziens </a:t>
            </a:r>
          </a:p>
          <a:p>
            <a:pPr algn="ctr"/>
            <a:r>
              <a:rPr lang="lv-LV" sz="3200" b="1" dirty="0"/>
              <a:t>«Zinātne sabiedrības attīstībai, tautsaimniecības izaugsmei un drošībai»</a:t>
            </a:r>
            <a:endParaRPr lang="lv-LV" altLang="lv-LV" sz="3200" b="1" dirty="0"/>
          </a:p>
        </p:txBody>
      </p:sp>
      <p:sp>
        <p:nvSpPr>
          <p:cNvPr id="11267" name="Text Placeholder 3">
            <a:extLst>
              <a:ext uri="{FF2B5EF4-FFF2-40B4-BE49-F238E27FC236}">
                <a16:creationId xmlns:a16="http://schemas.microsoft.com/office/drawing/2014/main" id="{35B24718-C756-46EC-A62F-6D4CBB6947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43682" y="6001259"/>
            <a:ext cx="4451678" cy="304800"/>
          </a:xfrm>
        </p:spPr>
        <p:txBody>
          <a:bodyPr>
            <a:noAutofit/>
          </a:bodyPr>
          <a:lstStyle/>
          <a:p>
            <a:pPr algn="ctr"/>
            <a:r>
              <a:rPr lang="lv-LV" altLang="lv-LV" sz="1200" dirty="0"/>
              <a:t>Vladislavs Vesperis, PKC vadītāja vietnieks, Dr.oec.</a:t>
            </a:r>
          </a:p>
        </p:txBody>
      </p:sp>
      <p:sp>
        <p:nvSpPr>
          <p:cNvPr id="11268" name="Text Placeholder 4">
            <a:extLst>
              <a:ext uri="{FF2B5EF4-FFF2-40B4-BE49-F238E27FC236}">
                <a16:creationId xmlns:a16="http://schemas.microsoft.com/office/drawing/2014/main" id="{1BB1E752-34FA-4A28-9E3E-887155A6DB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37993" y="6259830"/>
            <a:ext cx="3369262" cy="304800"/>
          </a:xfrm>
        </p:spPr>
        <p:txBody>
          <a:bodyPr>
            <a:normAutofit/>
          </a:bodyPr>
          <a:lstStyle/>
          <a:p>
            <a:pPr algn="ctr"/>
            <a:r>
              <a:rPr lang="lv-LV" altLang="lv-LV" sz="1200" dirty="0"/>
              <a:t>vladislavs.vesperis@pkc.mk.gov.lv</a:t>
            </a:r>
          </a:p>
        </p:txBody>
      </p:sp>
      <p:sp>
        <p:nvSpPr>
          <p:cNvPr id="11269" name="Slide Number Placeholder 5">
            <a:extLst>
              <a:ext uri="{FF2B5EF4-FFF2-40B4-BE49-F238E27FC236}">
                <a16:creationId xmlns:a16="http://schemas.microsoft.com/office/drawing/2014/main" id="{C63AFB6E-93FF-49B2-AC41-EA0C1BBC3009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45550EE9-68DD-4BC1-9B8C-964BAF65E46A}" type="slidenum">
              <a:rPr lang="en-US" altLang="lv-LV">
                <a:cs typeface="Arial" panose="020B0604020202020204" pitchFamily="34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lv-LV">
              <a:cs typeface="Arial" panose="020B0604020202020204" pitchFamily="34" charset="0"/>
            </a:endParaRPr>
          </a:p>
        </p:txBody>
      </p:sp>
      <p:sp>
        <p:nvSpPr>
          <p:cNvPr id="11270" name="Text Placeholder 3">
            <a:extLst>
              <a:ext uri="{FF2B5EF4-FFF2-40B4-BE49-F238E27FC236}">
                <a16:creationId xmlns:a16="http://schemas.microsoft.com/office/drawing/2014/main" id="{C24B7F2B-C485-408E-8E02-0CBD5B7F293E}"/>
              </a:ext>
            </a:extLst>
          </p:cNvPr>
          <p:cNvSpPr txBox="1">
            <a:spLocks/>
          </p:cNvSpPr>
          <p:nvPr/>
        </p:nvSpPr>
        <p:spPr bwMode="auto">
          <a:xfrm>
            <a:off x="3262642" y="4769480"/>
            <a:ext cx="621375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38213" eaLnBrk="0" fontAlgn="base" hangingPunct="0">
              <a:spcAft>
                <a:spcPct val="0"/>
              </a:spcAft>
              <a:buNone/>
            </a:pPr>
            <a:r>
              <a:rPr lang="lv-LV" altLang="lv-LV" sz="1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Saeimas Ilgtspējīgas attīstības komisijas sēde 09.10.2019.</a:t>
            </a:r>
          </a:p>
        </p:txBody>
      </p:sp>
    </p:spTree>
    <p:extLst>
      <p:ext uri="{BB962C8B-B14F-4D97-AF65-F5344CB8AC3E}">
        <p14:creationId xmlns:p14="http://schemas.microsoft.com/office/powerpoint/2010/main" val="1206736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1"/>
          <p:cNvSpPr txBox="1"/>
          <p:nvPr/>
        </p:nvSpPr>
        <p:spPr>
          <a:xfrm>
            <a:off x="1354515" y="438604"/>
            <a:ext cx="9473102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spcBef>
                <a:spcPts val="600"/>
              </a:spcBef>
              <a:defRPr sz="2400" b="1">
                <a:solidFill>
                  <a:srgbClr val="9D2235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 eaLnBrk="0" fontAlgn="base"/>
            <a:r>
              <a:rPr lang="lv-LV" altLang="lv-LV" dirty="0">
                <a:latin typeface="Verdana" panose="020B0604030504040204" pitchFamily="34" charset="0"/>
                <a:ea typeface="Verdana" panose="020B0604030504040204" pitchFamily="34" charset="0"/>
              </a:rPr>
              <a:t>Zināšanas un prasmes personības un valsts izaugsmei</a:t>
            </a:r>
          </a:p>
        </p:txBody>
      </p:sp>
      <p:sp>
        <p:nvSpPr>
          <p:cNvPr id="98" name="Rectangle 3"/>
          <p:cNvSpPr txBox="1"/>
          <p:nvPr/>
        </p:nvSpPr>
        <p:spPr>
          <a:xfrm>
            <a:off x="3731955" y="912558"/>
            <a:ext cx="4511809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spcBef>
                <a:spcPts val="600"/>
              </a:spcBef>
              <a:defRPr b="1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spcAft>
                <a:spcPts val="600"/>
              </a:spcAft>
            </a:pPr>
            <a:r>
              <a:rPr lang="lv-LV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Investīcijas zinātnes attīstībai (1)</a:t>
            </a:r>
            <a:endParaRPr lang="lv-LV" sz="8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5" name="Picture 7">
            <a:extLst>
              <a:ext uri="{FF2B5EF4-FFF2-40B4-BE49-F238E27FC236}">
                <a16:creationId xmlns:a16="http://schemas.microsoft.com/office/drawing/2014/main" id="{A3C3025C-EA33-6348-8231-B4CA7CBA8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999" t="-14999" r="-14999" b="-14999"/>
          <a:stretch>
            <a:fillRect/>
          </a:stretch>
        </p:blipFill>
        <p:spPr bwMode="auto">
          <a:xfrm>
            <a:off x="184925" y="259952"/>
            <a:ext cx="835710" cy="81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291015"/>
              </p:ext>
            </p:extLst>
          </p:nvPr>
        </p:nvGraphicFramePr>
        <p:xfrm>
          <a:off x="708660" y="1554479"/>
          <a:ext cx="10004657" cy="4914901"/>
        </p:xfrm>
        <a:graphic>
          <a:graphicData uri="http://schemas.openxmlformats.org/drawingml/2006/table">
            <a:tbl>
              <a:tblPr/>
              <a:tblGrid>
                <a:gridCol w="7402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2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78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Pasākuma nosaukums</a:t>
                      </a:r>
                    </a:p>
                  </a:txBody>
                  <a:tcPr marL="4027" marR="4027" marT="4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Kopējais finansējums pasākuma 2024.gada un  2027.gada mērķa vērtības sasniegšanai </a:t>
                      </a:r>
                    </a:p>
                  </a:txBody>
                  <a:tcPr marL="4027" marR="4027" marT="4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42">
                <a:tc>
                  <a:txBody>
                    <a:bodyPr/>
                    <a:lstStyle/>
                    <a:p>
                      <a:pPr algn="l" fontAlgn="t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Nodrošināt stratēģisku zinātnes politikas ieviešanu un </a:t>
                      </a:r>
                      <a:r>
                        <a:rPr lang="lv-LV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proaktīvu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vadības pieeju P&amp;A iniciatīvu izveidē un īstenošanā, viedās specializācijas stratēģijas efektīvai plānošanai un ieviešanai; zinātnes stratēģiska komunikācija</a:t>
                      </a:r>
                    </a:p>
                  </a:txBody>
                  <a:tcPr marL="4027" marR="4027" marT="40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17 374 000</a:t>
                      </a:r>
                    </a:p>
                  </a:txBody>
                  <a:tcPr marL="4027" marR="4027" marT="4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830">
                <a:tc>
                  <a:txBody>
                    <a:bodyPr/>
                    <a:lstStyle/>
                    <a:p>
                      <a:pPr algn="l" fontAlgn="t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Valsts kapitālsabiedrību inovāciju fondu izveide</a:t>
                      </a:r>
                    </a:p>
                  </a:txBody>
                  <a:tcPr marL="4027" marR="4027" marT="40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50 000 000</a:t>
                      </a:r>
                    </a:p>
                  </a:txBody>
                  <a:tcPr marL="4027" marR="4027" marT="4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121">
                <a:tc>
                  <a:txBody>
                    <a:bodyPr/>
                    <a:lstStyle/>
                    <a:p>
                      <a:pPr algn="l" fontAlgn="t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Pilotprojektu īstenošana inovāciju iepirkumu īstenošanā un kapacitātes celšanā publiskajā sektorā</a:t>
                      </a:r>
                    </a:p>
                  </a:txBody>
                  <a:tcPr marL="4027" marR="4027" marT="40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5 000 000</a:t>
                      </a:r>
                    </a:p>
                  </a:txBody>
                  <a:tcPr marL="4027" marR="4027" marT="4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4994">
                <a:tc>
                  <a:txBody>
                    <a:bodyPr/>
                    <a:lstStyle/>
                    <a:p>
                      <a:pPr algn="l" fontAlgn="t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Nacionālas nozīmes P&amp;A </a:t>
                      </a:r>
                      <a:r>
                        <a:rPr lang="lv-LV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infrastrukturas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uzturēšana un attīstība RIS3 jomās un ESFRI infrastruktūras attīstība</a:t>
                      </a:r>
                      <a:b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Latvijas dalība Eiropas mēroga infrastruktūras konsorcijos, apvienībās, kopējās laboratorijās un kopuzņēmumos</a:t>
                      </a:r>
                    </a:p>
                  </a:txBody>
                  <a:tcPr marL="4027" marR="4027" marT="40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255 000 000</a:t>
                      </a:r>
                    </a:p>
                  </a:txBody>
                  <a:tcPr marL="4027" marR="4027" marT="4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830">
                <a:tc>
                  <a:txBody>
                    <a:bodyPr/>
                    <a:lstStyle/>
                    <a:p>
                      <a:pPr algn="l" fontAlgn="t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Finansējuma nodrošināšana bilaterālās (</a:t>
                      </a:r>
                      <a:r>
                        <a:rPr lang="lv-LV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trilaterārās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 sadarbības projektiem</a:t>
                      </a:r>
                    </a:p>
                  </a:txBody>
                  <a:tcPr marL="4027" marR="4027" marT="40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14 000 000</a:t>
                      </a:r>
                    </a:p>
                  </a:txBody>
                  <a:tcPr marL="4027" marR="4027" marT="4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121">
                <a:tc>
                  <a:txBody>
                    <a:bodyPr/>
                    <a:lstStyle/>
                    <a:p>
                      <a:pPr algn="l" fontAlgn="t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Zinātniskās darbības </a:t>
                      </a:r>
                      <a:r>
                        <a:rPr lang="lv-LV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digitalizācija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un Latvijas dalība Eiropas Atvērtā Zinātnes mākoņa (EOSC) īstenotajās aktivitātēs</a:t>
                      </a:r>
                    </a:p>
                  </a:txBody>
                  <a:tcPr marL="4027" marR="4027" marT="40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50 000 000</a:t>
                      </a:r>
                    </a:p>
                  </a:txBody>
                  <a:tcPr marL="4027" marR="4027" marT="4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830">
                <a:tc>
                  <a:txBody>
                    <a:bodyPr/>
                    <a:lstStyle/>
                    <a:p>
                      <a:pPr algn="l" fontAlgn="t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Zināšanu pārneses pasākumi sabiedrības vajadzības nodrošināšanai</a:t>
                      </a:r>
                    </a:p>
                  </a:txBody>
                  <a:tcPr marL="4027" marR="4027" marT="40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2 000 000</a:t>
                      </a:r>
                    </a:p>
                  </a:txBody>
                  <a:tcPr marL="4027" marR="4027" marT="4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463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027" marR="4027" marT="402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1 548 470 000</a:t>
                      </a:r>
                    </a:p>
                  </a:txBody>
                  <a:tcPr marL="4027" marR="4027" marT="4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208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/>
          <p:cNvSpPr txBox="1">
            <a:spLocks/>
          </p:cNvSpPr>
          <p:nvPr/>
        </p:nvSpPr>
        <p:spPr>
          <a:xfrm>
            <a:off x="2387600" y="3752450"/>
            <a:ext cx="7772400" cy="914400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lv-LV"/>
            </a:defPPr>
            <a:lvl1pPr marL="0" algn="l" defTabSz="939575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altLang="lv-LV" sz="24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 atbildību par Latvijas nākotni!</a:t>
            </a:r>
            <a:endParaRPr lang="lv-LV" altLang="lv-LV" sz="24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3700463" y="5053013"/>
            <a:ext cx="4757737" cy="639762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lv-LV"/>
            </a:defPPr>
            <a:lvl1pPr marL="0" algn="ctr" defTabSz="939575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lv-LV" dirty="0" err="1">
                <a:solidFill>
                  <a:srgbClr val="30A8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www.pkc.gov.lv</a:t>
            </a:r>
            <a:r>
              <a:rPr lang="lv-LV" dirty="0">
                <a:solidFill>
                  <a:srgbClr val="30A8C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/nap2027</a:t>
            </a:r>
          </a:p>
          <a:p>
            <a:pPr>
              <a:defRPr/>
            </a:pPr>
            <a:r>
              <a:rPr lang="lv-LV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</a:t>
            </a:r>
            <a:r>
              <a:rPr lang="lv-LV" dirty="0" err="1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Lvnakotne</a:t>
            </a:r>
            <a:endParaRPr lang="lv-LV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lv-LV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lv-LV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lv-LV" dirty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lv-LV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072" y="0"/>
            <a:ext cx="4134517" cy="17722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63B7D74-4866-4F98-A1D5-1A6325B66519}"/>
              </a:ext>
            </a:extLst>
          </p:cNvPr>
          <p:cNvSpPr txBox="1"/>
          <p:nvPr/>
        </p:nvSpPr>
        <p:spPr>
          <a:xfrm>
            <a:off x="4314982" y="2531503"/>
            <a:ext cx="3541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b="1" dirty="0">
                <a:solidFill>
                  <a:srgbClr val="C00000"/>
                </a:solidFill>
              </a:rPr>
              <a:t>NAP2027@pkc.mk.gov.lv</a:t>
            </a:r>
          </a:p>
        </p:txBody>
      </p:sp>
    </p:spTree>
    <p:extLst>
      <p:ext uri="{BB962C8B-B14F-4D97-AF65-F5344CB8AC3E}">
        <p14:creationId xmlns:p14="http://schemas.microsoft.com/office/powerpoint/2010/main" val="337167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1"/>
          <p:cNvSpPr txBox="1"/>
          <p:nvPr/>
        </p:nvSpPr>
        <p:spPr>
          <a:xfrm>
            <a:off x="1354515" y="438604"/>
            <a:ext cx="9473102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spcBef>
                <a:spcPts val="600"/>
              </a:spcBef>
              <a:defRPr sz="2400" b="1">
                <a:solidFill>
                  <a:srgbClr val="9D2235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 eaLnBrk="0" fontAlgn="base"/>
            <a:r>
              <a:rPr lang="lv-LV" altLang="lv-LV" dirty="0">
                <a:latin typeface="Verdana" panose="020B0604030504040204" pitchFamily="34" charset="0"/>
                <a:ea typeface="Verdana" panose="020B0604030504040204" pitchFamily="34" charset="0"/>
              </a:rPr>
              <a:t>Zināšanas un prasmes personības un valsts izaugsmei</a:t>
            </a:r>
          </a:p>
        </p:txBody>
      </p:sp>
      <p:sp>
        <p:nvSpPr>
          <p:cNvPr id="98" name="Rectangle 3"/>
          <p:cNvSpPr txBox="1"/>
          <p:nvPr/>
        </p:nvSpPr>
        <p:spPr>
          <a:xfrm>
            <a:off x="1354515" y="900265"/>
            <a:ext cx="9251888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spcBef>
                <a:spcPts val="600"/>
              </a:spcBef>
              <a:defRPr b="1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spcAft>
                <a:spcPts val="600"/>
              </a:spcAft>
            </a:pPr>
            <a:r>
              <a:rPr lang="lv-LV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Zinātne sabiedrības attīstībai, tautsaimniecības izaugsmei un drošībai </a:t>
            </a:r>
          </a:p>
          <a:p>
            <a:pPr>
              <a:spcAft>
                <a:spcPts val="600"/>
              </a:spcAft>
            </a:pPr>
            <a:endParaRPr lang="lv-LV" sz="8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5" name="Picture 7">
            <a:extLst>
              <a:ext uri="{FF2B5EF4-FFF2-40B4-BE49-F238E27FC236}">
                <a16:creationId xmlns:a16="http://schemas.microsoft.com/office/drawing/2014/main" id="{A3C3025C-EA33-6348-8231-B4CA7CBA8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999" t="-14999" r="-14999" b="-14999"/>
          <a:stretch>
            <a:fillRect/>
          </a:stretch>
        </p:blipFill>
        <p:spPr bwMode="auto">
          <a:xfrm>
            <a:off x="184925" y="259952"/>
            <a:ext cx="835710" cy="81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567F63-0B2E-4202-964E-0B29323CD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401401"/>
              </p:ext>
            </p:extLst>
          </p:nvPr>
        </p:nvGraphicFramePr>
        <p:xfrm>
          <a:off x="915502" y="1467000"/>
          <a:ext cx="10351127" cy="498532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32897">
                  <a:extLst>
                    <a:ext uri="{9D8B030D-6E8A-4147-A177-3AD203B41FA5}">
                      <a16:colId xmlns:a16="http://schemas.microsoft.com/office/drawing/2014/main" val="1208706711"/>
                    </a:ext>
                  </a:extLst>
                </a:gridCol>
                <a:gridCol w="3372990">
                  <a:extLst>
                    <a:ext uri="{9D8B030D-6E8A-4147-A177-3AD203B41FA5}">
                      <a16:colId xmlns:a16="http://schemas.microsoft.com/office/drawing/2014/main" val="1649082594"/>
                    </a:ext>
                  </a:extLst>
                </a:gridCol>
                <a:gridCol w="1054579">
                  <a:extLst>
                    <a:ext uri="{9D8B030D-6E8A-4147-A177-3AD203B41FA5}">
                      <a16:colId xmlns:a16="http://schemas.microsoft.com/office/drawing/2014/main" val="3131899313"/>
                    </a:ext>
                  </a:extLst>
                </a:gridCol>
                <a:gridCol w="885931">
                  <a:extLst>
                    <a:ext uri="{9D8B030D-6E8A-4147-A177-3AD203B41FA5}">
                      <a16:colId xmlns:a16="http://schemas.microsoft.com/office/drawing/2014/main" val="4052537959"/>
                    </a:ext>
                  </a:extLst>
                </a:gridCol>
                <a:gridCol w="1031678">
                  <a:extLst>
                    <a:ext uri="{9D8B030D-6E8A-4147-A177-3AD203B41FA5}">
                      <a16:colId xmlns:a16="http://schemas.microsoft.com/office/drawing/2014/main" val="272119008"/>
                    </a:ext>
                  </a:extLst>
                </a:gridCol>
                <a:gridCol w="1033760">
                  <a:extLst>
                    <a:ext uri="{9D8B030D-6E8A-4147-A177-3AD203B41FA5}">
                      <a16:colId xmlns:a16="http://schemas.microsoft.com/office/drawing/2014/main" val="1442672116"/>
                    </a:ext>
                  </a:extLst>
                </a:gridCol>
                <a:gridCol w="1032719">
                  <a:extLst>
                    <a:ext uri="{9D8B030D-6E8A-4147-A177-3AD203B41FA5}">
                      <a16:colId xmlns:a16="http://schemas.microsoft.com/office/drawing/2014/main" val="269960860"/>
                    </a:ext>
                  </a:extLst>
                </a:gridCol>
                <a:gridCol w="1206573">
                  <a:extLst>
                    <a:ext uri="{9D8B030D-6E8A-4147-A177-3AD203B41FA5}">
                      <a16:colId xmlns:a16="http://schemas.microsoft.com/office/drawing/2014/main" val="212490509"/>
                    </a:ext>
                  </a:extLst>
                </a:gridCol>
              </a:tblGrid>
              <a:tr h="709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Nr.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Progresa rādītājs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Mēr­vienība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Bāzes gads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Bāzes gada vērtība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Mērķa vērtība 2024*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Mērķa vērtība 2027*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Datu avots, datu tabulas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776229"/>
                  </a:ext>
                </a:extLst>
              </a:tr>
              <a:tr h="70936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Nodarbinātā zinātniskā personāla īpatsvars no kopējā nodarbināto skaita (pilna laika slodzēs)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0,6239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Eurostat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5526497"/>
                  </a:ext>
                </a:extLst>
              </a:tr>
              <a:tr h="46818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2.  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Jauno doktoru īpatsvars no 25–34 gadus veciem iedzīvotājiem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0,236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Eurostat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7532549"/>
                  </a:ext>
                </a:extLst>
              </a:tr>
              <a:tr h="46818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Finansējuma īpatsvars pētniecībai un attīstībai no IKP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Eurostat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6196065"/>
                  </a:ext>
                </a:extLst>
              </a:tr>
              <a:tr h="70936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Zinātnisko publikāciju datubāzēs iekļauto Latvijas autoru zinātnisko publikāciju skaits gadā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skaits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u="sng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Scopus </a:t>
                      </a:r>
                      <a:endParaRPr lang="lv-LV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4410940"/>
                  </a:ext>
                </a:extLst>
              </a:tr>
              <a:tr h="95055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Publikāciju īpatsvars, kuras iekļautas starp 10 % nozares citētāko pasaules publikāciju, no visām Latvijas autoru publikācijām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u="sng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Scopus </a:t>
                      </a:r>
                      <a:endParaRPr lang="lv-LV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4707620"/>
                  </a:ext>
                </a:extLst>
              </a:tr>
              <a:tr h="70936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Uzņēmumu finansējums P&amp;A aktivitātēm valsts sektorā un augstākās izglītības sektorā, % no visa P&amp;A finansējuma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5,27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CSP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5369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319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1"/>
          <p:cNvSpPr txBox="1"/>
          <p:nvPr/>
        </p:nvSpPr>
        <p:spPr>
          <a:xfrm>
            <a:off x="1354515" y="438604"/>
            <a:ext cx="9473102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spcBef>
                <a:spcPts val="600"/>
              </a:spcBef>
              <a:defRPr sz="2400" b="1">
                <a:solidFill>
                  <a:srgbClr val="9D2235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 eaLnBrk="0" fontAlgn="base"/>
            <a:r>
              <a:rPr lang="lv-LV" altLang="lv-LV" dirty="0">
                <a:latin typeface="Verdana" panose="020B0604030504040204" pitchFamily="34" charset="0"/>
                <a:ea typeface="Verdana" panose="020B0604030504040204" pitchFamily="34" charset="0"/>
              </a:rPr>
              <a:t>Zināšanas un prasmes personības un valsts izaugsmei</a:t>
            </a:r>
          </a:p>
        </p:txBody>
      </p:sp>
      <p:sp>
        <p:nvSpPr>
          <p:cNvPr id="98" name="Rectangle 3"/>
          <p:cNvSpPr txBox="1"/>
          <p:nvPr/>
        </p:nvSpPr>
        <p:spPr>
          <a:xfrm>
            <a:off x="1354515" y="900265"/>
            <a:ext cx="9251888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spcBef>
                <a:spcPts val="600"/>
              </a:spcBef>
              <a:defRPr b="1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spcAft>
                <a:spcPts val="600"/>
              </a:spcAft>
            </a:pPr>
            <a:r>
              <a:rPr lang="lv-LV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Zinātne sabiedrības attīstībai, tautsaimniecības izaugsmei un drošībai </a:t>
            </a:r>
          </a:p>
          <a:p>
            <a:pPr>
              <a:spcAft>
                <a:spcPts val="600"/>
              </a:spcAft>
            </a:pPr>
            <a:endParaRPr lang="lv-LV" sz="8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5" name="Picture 7">
            <a:extLst>
              <a:ext uri="{FF2B5EF4-FFF2-40B4-BE49-F238E27FC236}">
                <a16:creationId xmlns:a16="http://schemas.microsoft.com/office/drawing/2014/main" id="{A3C3025C-EA33-6348-8231-B4CA7CBA8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999" t="-14999" r="-14999" b="-14999"/>
          <a:stretch>
            <a:fillRect/>
          </a:stretch>
        </p:blipFill>
        <p:spPr bwMode="auto">
          <a:xfrm>
            <a:off x="184925" y="259952"/>
            <a:ext cx="835710" cy="81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98F0C3C-A151-44F7-A232-E28625E96D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1531485"/>
              </p:ext>
            </p:extLst>
          </p:nvPr>
        </p:nvGraphicFramePr>
        <p:xfrm>
          <a:off x="1020635" y="1546592"/>
          <a:ext cx="10376708" cy="4662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9959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1"/>
          <p:cNvSpPr txBox="1"/>
          <p:nvPr/>
        </p:nvSpPr>
        <p:spPr>
          <a:xfrm>
            <a:off x="1354515" y="438604"/>
            <a:ext cx="9473102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spcBef>
                <a:spcPts val="600"/>
              </a:spcBef>
              <a:defRPr sz="2400" b="1">
                <a:solidFill>
                  <a:srgbClr val="9D2235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 eaLnBrk="0" fontAlgn="base"/>
            <a:r>
              <a:rPr lang="lv-LV" altLang="lv-LV" dirty="0">
                <a:latin typeface="Verdana" panose="020B0604030504040204" pitchFamily="34" charset="0"/>
                <a:ea typeface="Verdana" panose="020B0604030504040204" pitchFamily="34" charset="0"/>
              </a:rPr>
              <a:t>Zināšanas un prasmes personības un valsts izaugsmei</a:t>
            </a:r>
          </a:p>
        </p:txBody>
      </p:sp>
      <p:sp>
        <p:nvSpPr>
          <p:cNvPr id="98" name="Rectangle 3"/>
          <p:cNvSpPr txBox="1"/>
          <p:nvPr/>
        </p:nvSpPr>
        <p:spPr>
          <a:xfrm>
            <a:off x="3045518" y="930060"/>
            <a:ext cx="7560885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spcBef>
                <a:spcPts val="600"/>
              </a:spcBef>
              <a:defRPr b="1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spcAft>
                <a:spcPts val="600"/>
              </a:spcAft>
            </a:pPr>
            <a:r>
              <a:rPr lang="lv-LV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Ieguldījumu zinātnē iespējamā </a:t>
            </a:r>
            <a:r>
              <a:rPr lang="lv-LV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atdeve</a:t>
            </a:r>
            <a:endParaRPr lang="lv-LV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lv-LV" sz="8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5" name="Picture 7">
            <a:extLst>
              <a:ext uri="{FF2B5EF4-FFF2-40B4-BE49-F238E27FC236}">
                <a16:creationId xmlns:a16="http://schemas.microsoft.com/office/drawing/2014/main" id="{A3C3025C-EA33-6348-8231-B4CA7CBA8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999" t="-14999" r="-14999" b="-14999"/>
          <a:stretch>
            <a:fillRect/>
          </a:stretch>
        </p:blipFill>
        <p:spPr bwMode="auto">
          <a:xfrm>
            <a:off x="184925" y="259952"/>
            <a:ext cx="835710" cy="81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8276120"/>
              </p:ext>
            </p:extLst>
          </p:nvPr>
        </p:nvGraphicFramePr>
        <p:xfrm>
          <a:off x="602780" y="1576387"/>
          <a:ext cx="11095165" cy="4624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9083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1"/>
          <p:cNvSpPr txBox="1"/>
          <p:nvPr/>
        </p:nvSpPr>
        <p:spPr>
          <a:xfrm>
            <a:off x="1354515" y="438604"/>
            <a:ext cx="9473102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spcBef>
                <a:spcPts val="600"/>
              </a:spcBef>
              <a:defRPr sz="2400" b="1">
                <a:solidFill>
                  <a:srgbClr val="9D2235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 eaLnBrk="0" fontAlgn="base"/>
            <a:r>
              <a:rPr lang="lv-LV" altLang="lv-LV" dirty="0">
                <a:latin typeface="Verdana" panose="020B0604030504040204" pitchFamily="34" charset="0"/>
                <a:ea typeface="Verdana" panose="020B0604030504040204" pitchFamily="34" charset="0"/>
              </a:rPr>
              <a:t>Zināšanas un prasmes personības un valsts izaugsmei</a:t>
            </a:r>
          </a:p>
        </p:txBody>
      </p:sp>
      <p:sp>
        <p:nvSpPr>
          <p:cNvPr id="98" name="Rectangle 3"/>
          <p:cNvSpPr txBox="1"/>
          <p:nvPr/>
        </p:nvSpPr>
        <p:spPr>
          <a:xfrm>
            <a:off x="3045518" y="930060"/>
            <a:ext cx="7560885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spcBef>
                <a:spcPts val="600"/>
              </a:spcBef>
              <a:defRPr b="1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spcAft>
                <a:spcPts val="600"/>
              </a:spcAft>
            </a:pPr>
            <a:r>
              <a:rPr lang="lv-LV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Ieguldījumu zinātnē iespējamā </a:t>
            </a:r>
            <a:r>
              <a:rPr lang="lv-LV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atdeve</a:t>
            </a:r>
            <a:endParaRPr lang="lv-LV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lv-LV" sz="8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5" name="Picture 7">
            <a:extLst>
              <a:ext uri="{FF2B5EF4-FFF2-40B4-BE49-F238E27FC236}">
                <a16:creationId xmlns:a16="http://schemas.microsoft.com/office/drawing/2014/main" id="{A3C3025C-EA33-6348-8231-B4CA7CBA8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999" t="-14999" r="-14999" b="-14999"/>
          <a:stretch>
            <a:fillRect/>
          </a:stretch>
        </p:blipFill>
        <p:spPr bwMode="auto">
          <a:xfrm>
            <a:off x="184925" y="259952"/>
            <a:ext cx="835710" cy="81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A7FF768-E7EA-4F3F-A21E-D551F92C1F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287361"/>
              </p:ext>
            </p:extLst>
          </p:nvPr>
        </p:nvGraphicFramePr>
        <p:xfrm>
          <a:off x="1083049" y="1647828"/>
          <a:ext cx="10270751" cy="4001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66E98A1-7582-4351-8454-4A22B7BE8F02}"/>
              </a:ext>
            </a:extLst>
          </p:cNvPr>
          <p:cNvSpPr txBox="1"/>
          <p:nvPr/>
        </p:nvSpPr>
        <p:spPr>
          <a:xfrm>
            <a:off x="899391" y="5927940"/>
            <a:ext cx="85977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dirty="0"/>
              <a:t>Augsto tehnoloģiju produkti ietver</a:t>
            </a:r>
            <a:r>
              <a:rPr lang="en-US" sz="1600" dirty="0"/>
              <a:t>: </a:t>
            </a:r>
            <a:r>
              <a:rPr lang="lv-LV" sz="1600" dirty="0"/>
              <a:t>aviācija, datori un biroja tehnika, elektronika un telekomunikāciju </a:t>
            </a:r>
          </a:p>
          <a:p>
            <a:r>
              <a:rPr lang="lv-LV" sz="1600" dirty="0"/>
              <a:t>iekārtas, </a:t>
            </a:r>
            <a:r>
              <a:rPr lang="en-US" sz="1600" dirty="0"/>
              <a:t> </a:t>
            </a:r>
            <a:r>
              <a:rPr lang="lv-LV" sz="1600" dirty="0"/>
              <a:t>farmācija, pētniecības iekārtas, elektroierīces, ķīmija, neelektriskās iekārtas, bruņojums</a:t>
            </a:r>
          </a:p>
        </p:txBody>
      </p:sp>
    </p:spTree>
    <p:extLst>
      <p:ext uri="{BB962C8B-B14F-4D97-AF65-F5344CB8AC3E}">
        <p14:creationId xmlns:p14="http://schemas.microsoft.com/office/powerpoint/2010/main" val="3526800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1"/>
          <p:cNvSpPr txBox="1"/>
          <p:nvPr/>
        </p:nvSpPr>
        <p:spPr>
          <a:xfrm>
            <a:off x="1354515" y="438604"/>
            <a:ext cx="9473102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spcBef>
                <a:spcPts val="600"/>
              </a:spcBef>
              <a:defRPr sz="2400" b="1">
                <a:solidFill>
                  <a:srgbClr val="9D2235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 eaLnBrk="0" fontAlgn="base"/>
            <a:r>
              <a:rPr lang="lv-LV" altLang="lv-LV" dirty="0">
                <a:latin typeface="Verdana" panose="020B0604030504040204" pitchFamily="34" charset="0"/>
                <a:ea typeface="Verdana" panose="020B0604030504040204" pitchFamily="34" charset="0"/>
              </a:rPr>
              <a:t>Zināšanas un prasmes personības un valsts izaugsmei</a:t>
            </a:r>
          </a:p>
        </p:txBody>
      </p:sp>
      <p:sp>
        <p:nvSpPr>
          <p:cNvPr id="98" name="Rectangle 3"/>
          <p:cNvSpPr txBox="1"/>
          <p:nvPr/>
        </p:nvSpPr>
        <p:spPr>
          <a:xfrm>
            <a:off x="3045518" y="930060"/>
            <a:ext cx="7560885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spcBef>
                <a:spcPts val="600"/>
              </a:spcBef>
              <a:defRPr b="1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spcAft>
                <a:spcPts val="600"/>
              </a:spcAft>
            </a:pPr>
            <a:r>
              <a:rPr lang="lv-LV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Ieguldījumu zinātnē iespējamā </a:t>
            </a:r>
            <a:r>
              <a:rPr lang="lv-LV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atdeve</a:t>
            </a:r>
            <a:endParaRPr lang="lv-LV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lv-LV" sz="8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5" name="Picture 7">
            <a:extLst>
              <a:ext uri="{FF2B5EF4-FFF2-40B4-BE49-F238E27FC236}">
                <a16:creationId xmlns:a16="http://schemas.microsoft.com/office/drawing/2014/main" id="{A3C3025C-EA33-6348-8231-B4CA7CBA8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999" t="-14999" r="-14999" b="-14999"/>
          <a:stretch>
            <a:fillRect/>
          </a:stretch>
        </p:blipFill>
        <p:spPr bwMode="auto">
          <a:xfrm>
            <a:off x="184925" y="259952"/>
            <a:ext cx="835710" cy="81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988253D-BFF0-4944-ACE9-00B802D79B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047720"/>
              </p:ext>
            </p:extLst>
          </p:nvPr>
        </p:nvGraphicFramePr>
        <p:xfrm>
          <a:off x="884803" y="1775040"/>
          <a:ext cx="10338367" cy="4823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5556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1"/>
          <p:cNvSpPr txBox="1"/>
          <p:nvPr/>
        </p:nvSpPr>
        <p:spPr>
          <a:xfrm>
            <a:off x="1354515" y="438604"/>
            <a:ext cx="9473102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spcBef>
                <a:spcPts val="600"/>
              </a:spcBef>
              <a:defRPr sz="2400" b="1">
                <a:solidFill>
                  <a:srgbClr val="9D2235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 eaLnBrk="0" fontAlgn="base"/>
            <a:r>
              <a:rPr lang="lv-LV" altLang="lv-LV" dirty="0">
                <a:latin typeface="Verdana" panose="020B0604030504040204" pitchFamily="34" charset="0"/>
                <a:ea typeface="Verdana" panose="020B0604030504040204" pitchFamily="34" charset="0"/>
              </a:rPr>
              <a:t>Zināšanas un prasmes personības un valsts izaugsmei</a:t>
            </a:r>
          </a:p>
        </p:txBody>
      </p:sp>
      <p:sp>
        <p:nvSpPr>
          <p:cNvPr id="98" name="Rectangle 3"/>
          <p:cNvSpPr txBox="1"/>
          <p:nvPr/>
        </p:nvSpPr>
        <p:spPr>
          <a:xfrm>
            <a:off x="3045518" y="930060"/>
            <a:ext cx="7560885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spcBef>
                <a:spcPts val="600"/>
              </a:spcBef>
              <a:defRPr b="1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spcAft>
                <a:spcPts val="600"/>
              </a:spcAft>
            </a:pPr>
            <a:r>
              <a:rPr lang="lv-LV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Ieguldījumu zinātnē iespējamā </a:t>
            </a:r>
            <a:r>
              <a:rPr lang="lv-LV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atdeve</a:t>
            </a:r>
            <a:endParaRPr lang="lv-LV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lv-LV" sz="8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5" name="Picture 7">
            <a:extLst>
              <a:ext uri="{FF2B5EF4-FFF2-40B4-BE49-F238E27FC236}">
                <a16:creationId xmlns:a16="http://schemas.microsoft.com/office/drawing/2014/main" id="{A3C3025C-EA33-6348-8231-B4CA7CBA8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999" t="-14999" r="-14999" b="-14999"/>
          <a:stretch>
            <a:fillRect/>
          </a:stretch>
        </p:blipFill>
        <p:spPr bwMode="auto">
          <a:xfrm>
            <a:off x="184925" y="259952"/>
            <a:ext cx="835710" cy="81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EF7D695-1B6B-43F8-8442-905D9705AE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6186132"/>
              </p:ext>
            </p:extLst>
          </p:nvPr>
        </p:nvGraphicFramePr>
        <p:xfrm>
          <a:off x="1205592" y="1576387"/>
          <a:ext cx="10007237" cy="459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2715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1"/>
          <p:cNvSpPr txBox="1"/>
          <p:nvPr/>
        </p:nvSpPr>
        <p:spPr>
          <a:xfrm>
            <a:off x="1354515" y="438604"/>
            <a:ext cx="9473102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spcBef>
                <a:spcPts val="600"/>
              </a:spcBef>
              <a:defRPr sz="2400" b="1">
                <a:solidFill>
                  <a:srgbClr val="9D2235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 eaLnBrk="0" fontAlgn="base"/>
            <a:r>
              <a:rPr lang="lv-LV" altLang="lv-LV" dirty="0">
                <a:latin typeface="Verdana" panose="020B0604030504040204" pitchFamily="34" charset="0"/>
                <a:ea typeface="Verdana" panose="020B0604030504040204" pitchFamily="34" charset="0"/>
              </a:rPr>
              <a:t>Zināšanas un prasmes personības un valsts izaugsmei</a:t>
            </a:r>
          </a:p>
        </p:txBody>
      </p:sp>
      <p:sp>
        <p:nvSpPr>
          <p:cNvPr id="98" name="Rectangle 3"/>
          <p:cNvSpPr txBox="1"/>
          <p:nvPr/>
        </p:nvSpPr>
        <p:spPr>
          <a:xfrm>
            <a:off x="1354515" y="900265"/>
            <a:ext cx="9251888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spcBef>
                <a:spcPts val="600"/>
              </a:spcBef>
              <a:defRPr b="1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spcAft>
                <a:spcPts val="600"/>
              </a:spcAft>
            </a:pPr>
            <a:r>
              <a:rPr lang="lv-LV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Zinātne sabiedrības attīstībai, tautsaimniecības izaugsmei un drošībai </a:t>
            </a:r>
          </a:p>
          <a:p>
            <a:pPr>
              <a:spcAft>
                <a:spcPts val="600"/>
              </a:spcAft>
            </a:pPr>
            <a:endParaRPr lang="lv-LV" sz="8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5" name="Picture 7">
            <a:extLst>
              <a:ext uri="{FF2B5EF4-FFF2-40B4-BE49-F238E27FC236}">
                <a16:creationId xmlns:a16="http://schemas.microsoft.com/office/drawing/2014/main" id="{A3C3025C-EA33-6348-8231-B4CA7CBA8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999" t="-14999" r="-14999" b="-14999"/>
          <a:stretch>
            <a:fillRect/>
          </a:stretch>
        </p:blipFill>
        <p:spPr bwMode="auto">
          <a:xfrm>
            <a:off x="184925" y="259952"/>
            <a:ext cx="835710" cy="81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1551AAE-439F-4E6F-9F15-9521BA3DE4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8245269"/>
              </p:ext>
            </p:extLst>
          </p:nvPr>
        </p:nvGraphicFramePr>
        <p:xfrm>
          <a:off x="1020635" y="1361926"/>
          <a:ext cx="10365822" cy="5236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2294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1"/>
          <p:cNvSpPr txBox="1"/>
          <p:nvPr/>
        </p:nvSpPr>
        <p:spPr>
          <a:xfrm>
            <a:off x="1354515" y="438604"/>
            <a:ext cx="9473102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spcBef>
                <a:spcPts val="600"/>
              </a:spcBef>
              <a:defRPr sz="2400" b="1">
                <a:solidFill>
                  <a:srgbClr val="9D2235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 eaLnBrk="0" fontAlgn="base"/>
            <a:r>
              <a:rPr lang="lv-LV" altLang="lv-LV" dirty="0">
                <a:latin typeface="Verdana" panose="020B0604030504040204" pitchFamily="34" charset="0"/>
                <a:ea typeface="Verdana" panose="020B0604030504040204" pitchFamily="34" charset="0"/>
              </a:rPr>
              <a:t>Zināšanas un prasmes personības un valsts izaugsmei</a:t>
            </a:r>
          </a:p>
        </p:txBody>
      </p:sp>
      <p:sp>
        <p:nvSpPr>
          <p:cNvPr id="98" name="Rectangle 3"/>
          <p:cNvSpPr txBox="1"/>
          <p:nvPr/>
        </p:nvSpPr>
        <p:spPr>
          <a:xfrm>
            <a:off x="3731955" y="912558"/>
            <a:ext cx="4511809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spcBef>
                <a:spcPts val="600"/>
              </a:spcBef>
              <a:defRPr b="1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>
              <a:spcAft>
                <a:spcPts val="600"/>
              </a:spcAft>
            </a:pPr>
            <a:r>
              <a:rPr lang="lv-LV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Investīcijas zinātnes attīstībai (1)</a:t>
            </a:r>
            <a:endParaRPr lang="lv-LV" sz="8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5" name="Picture 7">
            <a:extLst>
              <a:ext uri="{FF2B5EF4-FFF2-40B4-BE49-F238E27FC236}">
                <a16:creationId xmlns:a16="http://schemas.microsoft.com/office/drawing/2014/main" id="{A3C3025C-EA33-6348-8231-B4CA7CBA8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999" t="-14999" r="-14999" b="-14999"/>
          <a:stretch>
            <a:fillRect/>
          </a:stretch>
        </p:blipFill>
        <p:spPr bwMode="auto">
          <a:xfrm>
            <a:off x="184925" y="259952"/>
            <a:ext cx="835710" cy="81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11320"/>
              </p:ext>
            </p:extLst>
          </p:nvPr>
        </p:nvGraphicFramePr>
        <p:xfrm>
          <a:off x="983201" y="1437005"/>
          <a:ext cx="10009315" cy="4665176"/>
        </p:xfrm>
        <a:graphic>
          <a:graphicData uri="http://schemas.openxmlformats.org/drawingml/2006/table">
            <a:tbl>
              <a:tblPr/>
              <a:tblGrid>
                <a:gridCol w="7405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3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56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Pasākuma nosaukums</a:t>
                      </a:r>
                    </a:p>
                  </a:txBody>
                  <a:tcPr marL="4027" marR="4027" marT="4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Kopējais finansējums pasākuma 2024.gada un  2027.gada mērķa vērtības sasniegšanai </a:t>
                      </a:r>
                    </a:p>
                  </a:txBody>
                  <a:tcPr marL="4027" marR="4027" marT="4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514">
                <a:tc>
                  <a:txBody>
                    <a:bodyPr/>
                    <a:lstStyle/>
                    <a:p>
                      <a:pPr algn="l" fontAlgn="t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Pilnvērtīgs valsts budžeta nodrošinājums fundamentāli lietišķo pētījumu projektu programmā</a:t>
                      </a:r>
                    </a:p>
                  </a:txBody>
                  <a:tcPr marL="4027" marR="4027" marT="40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171 500 000</a:t>
                      </a:r>
                    </a:p>
                  </a:txBody>
                  <a:tcPr marL="4027" marR="4027" marT="4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622">
                <a:tc>
                  <a:txBody>
                    <a:bodyPr/>
                    <a:lstStyle/>
                    <a:p>
                      <a:pPr algn="l" fontAlgn="t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Mobilitātes, pieredzes apmaiņas un sadarbības aktivitātes starptautiskās konkurētspējas uzlabošanai zinātnē</a:t>
                      </a:r>
                    </a:p>
                  </a:txBody>
                  <a:tcPr marL="4027" marR="4027" marT="40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13 396 000</a:t>
                      </a:r>
                    </a:p>
                  </a:txBody>
                  <a:tcPr marL="4027" marR="4027" marT="4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946">
                <a:tc>
                  <a:txBody>
                    <a:bodyPr/>
                    <a:lstStyle/>
                    <a:p>
                      <a:pPr algn="l" fontAlgn="t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Latvijas pilnvērtīga dalība Apvārsnis Eiropa programmā, tajā skaitā nodrošinot kompleksu atbalsta instrumentu klāstu un sasaisti ar RIS3 specializācijas jomu attīstīšanu</a:t>
                      </a:r>
                      <a:b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Nacionālā līdzfinansējuma nodrošināšana Kopējām Programmēšanas iniciatīvām ārpus </a:t>
                      </a:r>
                      <a:r>
                        <a:rPr lang="lv-LV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Horizon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lv-LV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Europe</a:t>
                      </a: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mehānismiem</a:t>
                      </a:r>
                    </a:p>
                  </a:txBody>
                  <a:tcPr marL="4027" marR="4027" marT="40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166 000 000</a:t>
                      </a:r>
                    </a:p>
                  </a:txBody>
                  <a:tcPr marL="4027" marR="4027" marT="4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892">
                <a:tc>
                  <a:txBody>
                    <a:bodyPr/>
                    <a:lstStyle/>
                    <a:p>
                      <a:pPr algn="l" fontAlgn="t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Zinātnes bāzes finansējuma nodrošināšana pilnvērtīgā, izaugsmi veicinošā apmērā</a:t>
                      </a:r>
                    </a:p>
                  </a:txBody>
                  <a:tcPr marL="4027" marR="4027" marT="40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456 700 000</a:t>
                      </a:r>
                    </a:p>
                  </a:txBody>
                  <a:tcPr marL="4027" marR="4027" marT="4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973">
                <a:tc>
                  <a:txBody>
                    <a:bodyPr/>
                    <a:lstStyle/>
                    <a:p>
                      <a:pPr algn="l" fontAlgn="t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Zinātniskās kapacitātes un starptautiskās konkurētspējas veicināšana, īstenojot un finansējot mērķorientētas pētniecības un atbalsta programmas un piesaistot izcilu ārvalstu akadēmisko uz zinātnisko personālu</a:t>
                      </a:r>
                    </a:p>
                  </a:txBody>
                  <a:tcPr marL="4027" marR="4027" marT="40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67 500 000</a:t>
                      </a:r>
                    </a:p>
                  </a:txBody>
                  <a:tcPr marL="4027" marR="4027" marT="4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189">
                <a:tc>
                  <a:txBody>
                    <a:bodyPr/>
                    <a:lstStyle/>
                    <a:p>
                      <a:pPr algn="l" fontAlgn="t"/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Finansējuma piešķiršana tirgus orientēto pētījumu projektu īstenošanai (ZDL 36.pants)</a:t>
                      </a:r>
                      <a:b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lv-L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Praktiskās ievirzes pētījumu programmas turpināšana</a:t>
                      </a:r>
                    </a:p>
                  </a:txBody>
                  <a:tcPr marL="4027" marR="4027" marT="40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210 000 000</a:t>
                      </a:r>
                    </a:p>
                  </a:txBody>
                  <a:tcPr marL="4027" marR="4027" marT="4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000"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Valsts pētījumu programmu nodrošināšana valsts politikas jomās</a:t>
                      </a:r>
                    </a:p>
                  </a:txBody>
                  <a:tcPr marL="4027" marR="4027" marT="40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70 000 000</a:t>
                      </a:r>
                    </a:p>
                  </a:txBody>
                  <a:tcPr marL="4027" marR="4027" marT="40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951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93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8917</TotalTime>
  <Words>744</Words>
  <Application>Microsoft Office PowerPoint</Application>
  <PresentationFormat>Widescreen</PresentationFormat>
  <Paragraphs>140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Verdana</vt:lpstr>
      <vt:lpstr>Office Theme</vt:lpstr>
      <vt:lpstr>93_Prezentacija_templateLV</vt:lpstr>
      <vt:lpstr>89_Prezentacija_templateLV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NAP2027 - zinātne</dc:title>
  <dc:creator>Vladislavs Vesperis, 67082812, vladislavs.vesperis@pkc.mk.gov.lv</dc:creator>
  <cp:lastModifiedBy>Vladislavs Vesperis</cp:lastModifiedBy>
  <cp:revision>255</cp:revision>
  <cp:lastPrinted>2019-09-04T12:12:13Z</cp:lastPrinted>
  <dcterms:created xsi:type="dcterms:W3CDTF">2019-06-13T06:50:34Z</dcterms:created>
  <dcterms:modified xsi:type="dcterms:W3CDTF">2019-10-09T07:22:46Z</dcterms:modified>
</cp:coreProperties>
</file>